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7"/>
  </p:notesMasterIdLst>
  <p:handoutMasterIdLst>
    <p:handoutMasterId r:id="rId18"/>
  </p:handoutMasterIdLst>
  <p:sldIdLst>
    <p:sldId id="335" r:id="rId2"/>
    <p:sldId id="344" r:id="rId3"/>
    <p:sldId id="336" r:id="rId4"/>
    <p:sldId id="339" r:id="rId5"/>
    <p:sldId id="340" r:id="rId6"/>
    <p:sldId id="338" r:id="rId7"/>
    <p:sldId id="337" r:id="rId8"/>
    <p:sldId id="341" r:id="rId9"/>
    <p:sldId id="342" r:id="rId10"/>
    <p:sldId id="343" r:id="rId11"/>
    <p:sldId id="345" r:id="rId12"/>
    <p:sldId id="346" r:id="rId13"/>
    <p:sldId id="347" r:id="rId14"/>
    <p:sldId id="348" r:id="rId15"/>
    <p:sldId id="34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2" userDrawn="1">
          <p15:clr>
            <a:srgbClr val="A4A3A4"/>
          </p15:clr>
        </p15:guide>
        <p15:guide id="2" pos="76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1AA"/>
    <a:srgbClr val="7B9740"/>
    <a:srgbClr val="2361AC"/>
    <a:srgbClr val="7788B9"/>
    <a:srgbClr val="40454D"/>
    <a:srgbClr val="404546"/>
    <a:srgbClr val="404346"/>
    <a:srgbClr val="1F497D"/>
    <a:srgbClr val="255187"/>
    <a:srgbClr val="C6C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2115" autoAdjust="0"/>
  </p:normalViewPr>
  <p:slideViewPr>
    <p:cSldViewPr snapToGrid="0">
      <p:cViewPr varScale="1">
        <p:scale>
          <a:sx n="62" d="100"/>
          <a:sy n="62" d="100"/>
        </p:scale>
        <p:origin x="1056" y="40"/>
      </p:cViewPr>
      <p:guideLst>
        <p:guide orient="horz" pos="4292"/>
        <p:guide pos="7650"/>
      </p:guideLst>
    </p:cSldViewPr>
  </p:slideViewPr>
  <p:notesTextViewPr>
    <p:cViewPr>
      <p:scale>
        <a:sx n="150" d="100"/>
        <a:sy n="150" d="100"/>
      </p:scale>
      <p:origin x="0" y="0"/>
    </p:cViewPr>
  </p:notesTextViewPr>
  <p:notesViewPr>
    <p:cSldViewPr snapToGrid="0">
      <p:cViewPr varScale="1">
        <p:scale>
          <a:sx n="89" d="100"/>
          <a:sy n="89" d="100"/>
        </p:scale>
        <p:origin x="22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D3A7B2-7D15-424B-B9CF-38E5D3FD959E}" type="datetimeFigureOut">
              <a:rPr lang="fr-FR" smtClean="0"/>
              <a:t>20/05/2021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1E3981-28C9-4AF4-9AD7-06A6F2B6785C}" type="slidenum">
              <a:rPr lang="fr-FR" smtClean="0"/>
              <a:t>‹N°›</a:t>
            </a:fld>
            <a:endParaRPr lang="fr-FR"/>
          </a:p>
        </p:txBody>
      </p:sp>
    </p:spTree>
    <p:extLst>
      <p:ext uri="{BB962C8B-B14F-4D97-AF65-F5344CB8AC3E}">
        <p14:creationId xmlns:p14="http://schemas.microsoft.com/office/powerpoint/2010/main" val="2662664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16471-B88D-44AE-A071-CE8E2A9EAE33}" type="datetimeFigureOut">
              <a:rPr lang="fr-FR" smtClean="0"/>
              <a:t>20/05/2021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24CD1-09E8-4912-AF8E-A894E3801E12}" type="slidenum">
              <a:rPr lang="fr-FR" smtClean="0"/>
              <a:t>‹N°›</a:t>
            </a:fld>
            <a:endParaRPr lang="fr-FR"/>
          </a:p>
        </p:txBody>
      </p:sp>
    </p:spTree>
    <p:extLst>
      <p:ext uri="{BB962C8B-B14F-4D97-AF65-F5344CB8AC3E}">
        <p14:creationId xmlns:p14="http://schemas.microsoft.com/office/powerpoint/2010/main" val="100752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224CD1-09E8-4912-AF8E-A894E3801E12}" type="slidenum">
              <a:rPr lang="fr-FR" smtClean="0"/>
              <a:t>1</a:t>
            </a:fld>
            <a:endParaRPr lang="fr-FR"/>
          </a:p>
        </p:txBody>
      </p:sp>
    </p:spTree>
    <p:extLst>
      <p:ext uri="{BB962C8B-B14F-4D97-AF65-F5344CB8AC3E}">
        <p14:creationId xmlns:p14="http://schemas.microsoft.com/office/powerpoint/2010/main" val="18302077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C88F0A-F7A4-4260-AE20-841AD340B947}"/>
              </a:ext>
            </a:extLst>
          </p:cNvPr>
          <p:cNvSpPr/>
          <p:nvPr userDrawn="1"/>
        </p:nvSpPr>
        <p:spPr>
          <a:xfrm>
            <a:off x="-11056" y="6570000"/>
            <a:ext cx="12204000" cy="288000"/>
          </a:xfrm>
          <a:prstGeom prst="rect">
            <a:avLst/>
          </a:prstGeom>
          <a:solidFill>
            <a:srgbClr val="404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CB1EEC49-BF88-498D-AC4C-11D7339AB906}"/>
              </a:ext>
            </a:extLst>
          </p:cNvPr>
          <p:cNvSpPr/>
          <p:nvPr userDrawn="1"/>
        </p:nvSpPr>
        <p:spPr>
          <a:xfrm>
            <a:off x="-12000" y="-20320"/>
            <a:ext cx="12204000" cy="6590320"/>
          </a:xfrm>
          <a:prstGeom prst="rect">
            <a:avLst/>
          </a:prstGeom>
          <a:solidFill>
            <a:srgbClr val="25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itre 30">
            <a:extLst>
              <a:ext uri="{FF2B5EF4-FFF2-40B4-BE49-F238E27FC236}">
                <a16:creationId xmlns:a16="http://schemas.microsoft.com/office/drawing/2014/main" id="{0CA00A18-BC55-4A9C-BFA2-D2FBCF669BB1}"/>
              </a:ext>
            </a:extLst>
          </p:cNvPr>
          <p:cNvSpPr>
            <a:spLocks noGrp="1"/>
          </p:cNvSpPr>
          <p:nvPr>
            <p:ph type="title"/>
          </p:nvPr>
        </p:nvSpPr>
        <p:spPr>
          <a:xfrm>
            <a:off x="15240" y="5377455"/>
            <a:ext cx="12141201" cy="1140909"/>
          </a:xfrm>
          <a:prstGeom prst="rect">
            <a:avLst/>
          </a:prstGeom>
          <a:solidFill>
            <a:srgbClr val="2561AA"/>
          </a:solidFill>
        </p:spPr>
        <p:txBody>
          <a:bodyPr anchor="ctr" anchorCtr="0"/>
          <a:lstStyle>
            <a:lvl1pPr algn="r">
              <a:defRPr sz="4400">
                <a:solidFill>
                  <a:schemeClr val="bg1"/>
                </a:solidFill>
                <a:latin typeface="Museo Sans For Dell 100" panose="02000000000000000000" pitchFamily="2" charset="0"/>
              </a:defRPr>
            </a:lvl1pPr>
          </a:lstStyle>
          <a:p>
            <a:endParaRPr lang="fr-FR" dirty="0"/>
          </a:p>
        </p:txBody>
      </p:sp>
      <p:sp>
        <p:nvSpPr>
          <p:cNvPr id="50" name="ZoneTexte 16">
            <a:extLst>
              <a:ext uri="{FF2B5EF4-FFF2-40B4-BE49-F238E27FC236}">
                <a16:creationId xmlns:a16="http://schemas.microsoft.com/office/drawing/2014/main" id="{23A1C34B-C1E4-4DEB-A4B5-2A4F151207F5}"/>
              </a:ext>
            </a:extLst>
          </p:cNvPr>
          <p:cNvSpPr txBox="1"/>
          <p:nvPr userDrawn="1"/>
        </p:nvSpPr>
        <p:spPr>
          <a:xfrm>
            <a:off x="4810215" y="6561516"/>
            <a:ext cx="2072812" cy="288000"/>
          </a:xfrm>
          <a:prstGeom prst="rect">
            <a:avLst/>
          </a:prstGeom>
          <a:noFill/>
        </p:spPr>
        <p:txBody>
          <a:bodyPr wrap="square" anchor="ctr" anchorCtr="0">
            <a:noAutofit/>
          </a:bodyPr>
          <a:lstStyle/>
          <a:p>
            <a:pPr algn="l" fontAlgn="auto">
              <a:spcBef>
                <a:spcPts val="0"/>
              </a:spcBef>
              <a:spcAft>
                <a:spcPts val="0"/>
              </a:spcAft>
              <a:defRPr/>
            </a:pPr>
            <a:r>
              <a:rPr lang="fr-FR" sz="800" i="0" dirty="0">
                <a:solidFill>
                  <a:schemeClr val="bg1"/>
                </a:solidFill>
                <a:latin typeface="Nexa Light" pitchFamily="50" charset="0"/>
              </a:rPr>
              <a:t>48, Avenue Victor HUGO - 75 016 Paris</a:t>
            </a:r>
          </a:p>
        </p:txBody>
      </p:sp>
      <p:pic>
        <p:nvPicPr>
          <p:cNvPr id="52" name="Graphique 51" descr="Repère">
            <a:extLst>
              <a:ext uri="{FF2B5EF4-FFF2-40B4-BE49-F238E27FC236}">
                <a16:creationId xmlns:a16="http://schemas.microsoft.com/office/drawing/2014/main" id="{DC65AA8C-CD96-4761-9292-3C8F9722484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0031" y="6563808"/>
            <a:ext cx="288000" cy="288000"/>
          </a:xfrm>
          <a:prstGeom prst="rect">
            <a:avLst/>
          </a:prstGeom>
        </p:spPr>
      </p:pic>
      <p:sp>
        <p:nvSpPr>
          <p:cNvPr id="55" name="ZoneTexte 16">
            <a:extLst>
              <a:ext uri="{FF2B5EF4-FFF2-40B4-BE49-F238E27FC236}">
                <a16:creationId xmlns:a16="http://schemas.microsoft.com/office/drawing/2014/main" id="{61A13F57-F251-4580-93F4-59D74A345B7B}"/>
              </a:ext>
            </a:extLst>
          </p:cNvPr>
          <p:cNvSpPr txBox="1"/>
          <p:nvPr userDrawn="1"/>
        </p:nvSpPr>
        <p:spPr>
          <a:xfrm>
            <a:off x="7194954" y="6563904"/>
            <a:ext cx="1687746" cy="288000"/>
          </a:xfrm>
          <a:prstGeom prst="rect">
            <a:avLst/>
          </a:prstGeom>
          <a:no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Nexa Light" pitchFamily="50" charset="0"/>
                <a:ea typeface="+mn-ea"/>
                <a:cs typeface="+mn-cs"/>
              </a:rPr>
              <a:t>Tel : +33 (0)1 44 17 14 00</a:t>
            </a:r>
          </a:p>
        </p:txBody>
      </p:sp>
      <p:sp>
        <p:nvSpPr>
          <p:cNvPr id="57" name="ZoneTexte 16">
            <a:extLst>
              <a:ext uri="{FF2B5EF4-FFF2-40B4-BE49-F238E27FC236}">
                <a16:creationId xmlns:a16="http://schemas.microsoft.com/office/drawing/2014/main" id="{52E8E230-2461-4715-8ED1-75D0EC932052}"/>
              </a:ext>
            </a:extLst>
          </p:cNvPr>
          <p:cNvSpPr txBox="1"/>
          <p:nvPr userDrawn="1"/>
        </p:nvSpPr>
        <p:spPr>
          <a:xfrm>
            <a:off x="2173231" y="6562710"/>
            <a:ext cx="2520000" cy="288000"/>
          </a:xfrm>
          <a:prstGeom prst="rect">
            <a:avLst/>
          </a:prstGeom>
          <a:noFill/>
        </p:spPr>
        <p:txBody>
          <a:bodyPr wrap="square" anchor="ctr" anchorCtr="0">
            <a:noAutofit/>
          </a:bodyPr>
          <a:lstStyle/>
          <a:p>
            <a:pPr algn="ctr" fontAlgn="auto">
              <a:spcBef>
                <a:spcPts val="0"/>
              </a:spcBef>
              <a:spcAft>
                <a:spcPts val="0"/>
              </a:spcAft>
              <a:defRPr/>
            </a:pPr>
            <a:r>
              <a:rPr lang="fr-FR" sz="800" i="0" dirty="0">
                <a:solidFill>
                  <a:schemeClr val="bg1"/>
                </a:solidFill>
                <a:latin typeface="Nexa Light" pitchFamily="50" charset="0"/>
              </a:rPr>
              <a:t>© 2007-2019 AVISIA - Tous droits réservés</a:t>
            </a:r>
          </a:p>
        </p:txBody>
      </p:sp>
      <p:pic>
        <p:nvPicPr>
          <p:cNvPr id="9" name="Graphique 8" descr="Téléphone">
            <a:extLst>
              <a:ext uri="{FF2B5EF4-FFF2-40B4-BE49-F238E27FC236}">
                <a16:creationId xmlns:a16="http://schemas.microsoft.com/office/drawing/2014/main" id="{AB196CF3-9278-4934-8510-283688165BC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4584" y="6561888"/>
            <a:ext cx="288000" cy="288000"/>
          </a:xfrm>
          <a:prstGeom prst="rect">
            <a:avLst/>
          </a:prstGeom>
        </p:spPr>
      </p:pic>
      <p:pic>
        <p:nvPicPr>
          <p:cNvPr id="12" name="Graphique 11" descr="Discussion">
            <a:extLst>
              <a:ext uri="{FF2B5EF4-FFF2-40B4-BE49-F238E27FC236}">
                <a16:creationId xmlns:a16="http://schemas.microsoft.com/office/drawing/2014/main" id="{779BCA9D-DC0F-4C2B-884E-E4C3AEEDB1F4}"/>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25889" y="6566860"/>
            <a:ext cx="288000" cy="288000"/>
          </a:xfrm>
          <a:prstGeom prst="rect">
            <a:avLst/>
          </a:prstGeom>
        </p:spPr>
      </p:pic>
      <p:sp>
        <p:nvSpPr>
          <p:cNvPr id="60" name="ZoneTexte 16">
            <a:extLst>
              <a:ext uri="{FF2B5EF4-FFF2-40B4-BE49-F238E27FC236}">
                <a16:creationId xmlns:a16="http://schemas.microsoft.com/office/drawing/2014/main" id="{6BEBCB9D-984C-4847-87D5-D6B31DE66223}"/>
              </a:ext>
            </a:extLst>
          </p:cNvPr>
          <p:cNvSpPr txBox="1"/>
          <p:nvPr userDrawn="1"/>
        </p:nvSpPr>
        <p:spPr>
          <a:xfrm>
            <a:off x="8843707" y="6561516"/>
            <a:ext cx="1080000" cy="288000"/>
          </a:xfrm>
          <a:prstGeom prst="rect">
            <a:avLst/>
          </a:prstGeom>
          <a:no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Nexa Light" pitchFamily="50" charset="0"/>
                <a:ea typeface="+mn-ea"/>
                <a:cs typeface="+mn-cs"/>
              </a:rPr>
              <a:t>contact@avisia.fr </a:t>
            </a:r>
          </a:p>
        </p:txBody>
      </p:sp>
      <p:pic>
        <p:nvPicPr>
          <p:cNvPr id="13" name="Imag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27066" y="-181663"/>
            <a:ext cx="6928594" cy="4429966"/>
          </a:xfrm>
          <a:prstGeom prst="rect">
            <a:avLst/>
          </a:prstGeom>
        </p:spPr>
      </p:pic>
    </p:spTree>
    <p:extLst>
      <p:ext uri="{BB962C8B-B14F-4D97-AF65-F5344CB8AC3E}">
        <p14:creationId xmlns:p14="http://schemas.microsoft.com/office/powerpoint/2010/main" val="46983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re et contenu">
    <p:spTree>
      <p:nvGrpSpPr>
        <p:cNvPr id="1" name=""/>
        <p:cNvGrpSpPr/>
        <p:nvPr/>
      </p:nvGrpSpPr>
      <p:grpSpPr>
        <a:xfrm>
          <a:off x="0" y="0"/>
          <a:ext cx="0" cy="0"/>
          <a:chOff x="0" y="0"/>
          <a:chExt cx="0" cy="0"/>
        </a:xfrm>
      </p:grpSpPr>
      <p:sp>
        <p:nvSpPr>
          <p:cNvPr id="8" name="Espace réservé du texte 11"/>
          <p:cNvSpPr>
            <a:spLocks noGrp="1"/>
          </p:cNvSpPr>
          <p:nvPr>
            <p:ph type="body" sz="quarter" idx="13"/>
          </p:nvPr>
        </p:nvSpPr>
        <p:spPr>
          <a:xfrm>
            <a:off x="179511" y="925411"/>
            <a:ext cx="11808000" cy="5544000"/>
          </a:xfrm>
          <a:prstGeom prst="rect">
            <a:avLst/>
          </a:prstGeom>
        </p:spPr>
        <p:txBody>
          <a:bodyPr/>
          <a:lstStyle>
            <a:lvl1pPr marL="0" indent="0" algn="just">
              <a:buNone/>
              <a:defRPr sz="1600">
                <a:latin typeface="PT Sans" panose="020B0503020203020204" pitchFamily="34" charset="0"/>
                <a:cs typeface="Lucida Sans Unicode" pitchFamily="34" charset="0"/>
              </a:defRPr>
            </a:lvl1pPr>
            <a:lvl2pPr marL="742950" indent="-285750" algn="just">
              <a:buClr>
                <a:srgbClr val="004494"/>
              </a:buClr>
              <a:buFontTx/>
              <a:buBlip>
                <a:blip r:embed="rId2"/>
              </a:buBlip>
              <a:defRPr sz="1600">
                <a:latin typeface="PT Sans" panose="020B0503020203020204" pitchFamily="34" charset="0"/>
                <a:cs typeface="Lucida Sans Unicode" pitchFamily="34" charset="0"/>
              </a:defRPr>
            </a:lvl2pPr>
            <a:lvl3pPr algn="just">
              <a:defRPr sz="1400">
                <a:latin typeface="PT Sans" panose="020B0503020203020204" pitchFamily="34" charset="0"/>
                <a:cs typeface="Lucida Sans Unicode" pitchFamily="34" charset="0"/>
              </a:defRPr>
            </a:lvl3pPr>
            <a:lvl4pPr algn="just">
              <a:defRPr sz="1200">
                <a:latin typeface="PT Sans" panose="020B0503020203020204" pitchFamily="34" charset="0"/>
                <a:cs typeface="Lucida Sans Unicode" pitchFamily="34" charset="0"/>
              </a:defRPr>
            </a:lvl4pPr>
            <a:lvl5pPr marL="2057400" indent="-228600" algn="just">
              <a:buFont typeface="Courier New" pitchFamily="49" charset="0"/>
              <a:buChar char="o"/>
              <a:defRPr sz="1200">
                <a:latin typeface="PT Sans" panose="020B0503020203020204" pitchFamily="34" charset="0"/>
                <a:cs typeface="Lucida Sans Unicode"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Titre 8"/>
          <p:cNvSpPr>
            <a:spLocks noGrp="1"/>
          </p:cNvSpPr>
          <p:nvPr>
            <p:ph type="title"/>
          </p:nvPr>
        </p:nvSpPr>
        <p:spPr>
          <a:xfrm>
            <a:off x="189767" y="37774"/>
            <a:ext cx="9805133" cy="576000"/>
          </a:xfrm>
          <a:prstGeom prst="rect">
            <a:avLst/>
          </a:prstGeom>
        </p:spPr>
        <p:txBody>
          <a:bodyPr anchor="ctr" anchorCtr="0">
            <a:normAutofit/>
          </a:bodyPr>
          <a:lstStyle>
            <a:lvl1pPr algn="l">
              <a:defRPr sz="2400" b="1">
                <a:solidFill>
                  <a:schemeClr val="bg1"/>
                </a:solidFill>
                <a:latin typeface="Nexa Bold" pitchFamily="50" charset="0"/>
                <a:cs typeface="Lucida Sans Unicode" pitchFamily="34" charset="0"/>
              </a:defRPr>
            </a:lvl1pPr>
          </a:lstStyle>
          <a:p>
            <a:endParaRPr lang="fr-FR" dirty="0"/>
          </a:p>
        </p:txBody>
      </p:sp>
    </p:spTree>
    <p:extLst>
      <p:ext uri="{BB962C8B-B14F-4D97-AF65-F5344CB8AC3E}">
        <p14:creationId xmlns:p14="http://schemas.microsoft.com/office/powerpoint/2010/main" val="4090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 - Titre - Sous Titre et contenu">
    <p:spTree>
      <p:nvGrpSpPr>
        <p:cNvPr id="1" name=""/>
        <p:cNvGrpSpPr/>
        <p:nvPr/>
      </p:nvGrpSpPr>
      <p:grpSpPr>
        <a:xfrm>
          <a:off x="0" y="0"/>
          <a:ext cx="0" cy="0"/>
          <a:chOff x="0" y="0"/>
          <a:chExt cx="0" cy="0"/>
        </a:xfrm>
      </p:grpSpPr>
      <p:sp>
        <p:nvSpPr>
          <p:cNvPr id="8" name="Espace réservé du texte 11"/>
          <p:cNvSpPr>
            <a:spLocks noGrp="1"/>
          </p:cNvSpPr>
          <p:nvPr>
            <p:ph type="body" sz="quarter" idx="13"/>
          </p:nvPr>
        </p:nvSpPr>
        <p:spPr>
          <a:xfrm>
            <a:off x="179511" y="1127116"/>
            <a:ext cx="11808000" cy="5328000"/>
          </a:xfrm>
          <a:prstGeom prst="rect">
            <a:avLst/>
          </a:prstGeom>
        </p:spPr>
        <p:txBody>
          <a:bodyPr/>
          <a:lstStyle>
            <a:lvl1pPr marL="0" indent="0" algn="just">
              <a:buNone/>
              <a:defRPr sz="1600">
                <a:latin typeface="PT Sans" panose="020B0503020203020204" pitchFamily="34" charset="0"/>
                <a:cs typeface="Lucida Sans Unicode" pitchFamily="34" charset="0"/>
              </a:defRPr>
            </a:lvl1pPr>
            <a:lvl2pPr marL="742950" indent="-285750" algn="just">
              <a:buClr>
                <a:srgbClr val="004494"/>
              </a:buClr>
              <a:buFontTx/>
              <a:buBlip>
                <a:blip r:embed="rId2"/>
              </a:buBlip>
              <a:defRPr sz="1600">
                <a:latin typeface="PT Sans" panose="020B0503020203020204" pitchFamily="34" charset="0"/>
                <a:cs typeface="Lucida Sans Unicode" pitchFamily="34" charset="0"/>
              </a:defRPr>
            </a:lvl2pPr>
            <a:lvl3pPr algn="just">
              <a:defRPr sz="1400">
                <a:latin typeface="PT Sans" panose="020B0503020203020204" pitchFamily="34" charset="0"/>
                <a:cs typeface="Lucida Sans Unicode" pitchFamily="34" charset="0"/>
              </a:defRPr>
            </a:lvl3pPr>
            <a:lvl4pPr algn="just">
              <a:defRPr sz="1200">
                <a:latin typeface="PT Sans" panose="020B0503020203020204" pitchFamily="34" charset="0"/>
                <a:cs typeface="Lucida Sans Unicode" pitchFamily="34" charset="0"/>
              </a:defRPr>
            </a:lvl4pPr>
            <a:lvl5pPr marL="2057400" indent="-228600" algn="just">
              <a:buFont typeface="Courier New" pitchFamily="49" charset="0"/>
              <a:buChar char="o"/>
              <a:defRPr sz="1200">
                <a:latin typeface="PT Sans" panose="020B0503020203020204" pitchFamily="34" charset="0"/>
                <a:cs typeface="Lucida Sans Unicode"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7" name="Titre 8"/>
          <p:cNvSpPr>
            <a:spLocks noGrp="1"/>
          </p:cNvSpPr>
          <p:nvPr>
            <p:ph type="title"/>
          </p:nvPr>
        </p:nvSpPr>
        <p:spPr>
          <a:xfrm>
            <a:off x="189767" y="37774"/>
            <a:ext cx="9805133" cy="576000"/>
          </a:xfrm>
          <a:prstGeom prst="rect">
            <a:avLst/>
          </a:prstGeom>
        </p:spPr>
        <p:txBody>
          <a:bodyPr anchor="ctr" anchorCtr="0">
            <a:normAutofit/>
          </a:bodyPr>
          <a:lstStyle>
            <a:lvl1pPr algn="l">
              <a:defRPr sz="2400" b="1">
                <a:solidFill>
                  <a:schemeClr val="bg1"/>
                </a:solidFill>
                <a:latin typeface="Nexa Bold" pitchFamily="50" charset="0"/>
                <a:cs typeface="Lucida Sans Unicode" pitchFamily="34" charset="0"/>
              </a:defRPr>
            </a:lvl1pPr>
          </a:lstStyle>
          <a:p>
            <a:endParaRPr lang="fr-FR" dirty="0"/>
          </a:p>
        </p:txBody>
      </p:sp>
      <p:sp>
        <p:nvSpPr>
          <p:cNvPr id="39" name="Espace réservé du texte 2"/>
          <p:cNvSpPr>
            <a:spLocks noGrp="1"/>
          </p:cNvSpPr>
          <p:nvPr>
            <p:ph type="body" sz="quarter" idx="14" hasCustomPrompt="1"/>
          </p:nvPr>
        </p:nvSpPr>
        <p:spPr>
          <a:xfrm>
            <a:off x="182656" y="757682"/>
            <a:ext cx="11808000" cy="277812"/>
          </a:xfrm>
          <a:prstGeom prst="rect">
            <a:avLst/>
          </a:prstGeom>
        </p:spPr>
        <p:txBody>
          <a:bodyPr anchor="ctr" anchorCtr="0"/>
          <a:lstStyle>
            <a:lvl1pPr marL="0" indent="0" algn="r">
              <a:buNone/>
              <a:defRPr sz="2000" baseline="0">
                <a:solidFill>
                  <a:srgbClr val="404346"/>
                </a:solidFill>
                <a:latin typeface="Nexa Bold" pitchFamily="50" charset="0"/>
              </a:defRPr>
            </a:lvl1pPr>
            <a:lvl2pPr marL="457200" indent="0">
              <a:buNone/>
              <a:defRPr>
                <a:solidFill>
                  <a:schemeClr val="bg1">
                    <a:lumMod val="50000"/>
                  </a:schemeClr>
                </a:solidFill>
                <a:latin typeface="Nexa Bold" pitchFamily="50" charset="0"/>
              </a:defRPr>
            </a:lvl2pPr>
            <a:lvl3pPr marL="914400" indent="0">
              <a:buNone/>
              <a:defRPr>
                <a:solidFill>
                  <a:schemeClr val="bg1">
                    <a:lumMod val="50000"/>
                  </a:schemeClr>
                </a:solidFill>
                <a:latin typeface="Nexa Bold" pitchFamily="50" charset="0"/>
              </a:defRPr>
            </a:lvl3pPr>
            <a:lvl4pPr marL="1371600" indent="0">
              <a:buNone/>
              <a:defRPr>
                <a:solidFill>
                  <a:schemeClr val="bg1">
                    <a:lumMod val="50000"/>
                  </a:schemeClr>
                </a:solidFill>
                <a:latin typeface="Nexa Bold" pitchFamily="50" charset="0"/>
              </a:defRPr>
            </a:lvl4pPr>
            <a:lvl5pPr marL="1828800" indent="0">
              <a:buNone/>
              <a:defRPr>
                <a:solidFill>
                  <a:schemeClr val="bg1">
                    <a:lumMod val="50000"/>
                  </a:schemeClr>
                </a:solidFill>
                <a:latin typeface="Nexa Bold" pitchFamily="50" charset="0"/>
              </a:defRPr>
            </a:lvl5pPr>
          </a:lstStyle>
          <a:p>
            <a:pPr lvl="0"/>
            <a:r>
              <a:rPr lang="fr-FR" dirty="0"/>
              <a:t>Cliquez pour ajouter un sous titre</a:t>
            </a:r>
          </a:p>
        </p:txBody>
      </p:sp>
    </p:spTree>
    <p:extLst>
      <p:ext uri="{BB962C8B-B14F-4D97-AF65-F5344CB8AC3E}">
        <p14:creationId xmlns:p14="http://schemas.microsoft.com/office/powerpoint/2010/main" val="10338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Next Steps">
    <p:spTree>
      <p:nvGrpSpPr>
        <p:cNvPr id="1" name=""/>
        <p:cNvGrpSpPr/>
        <p:nvPr/>
      </p:nvGrpSpPr>
      <p:grpSpPr>
        <a:xfrm>
          <a:off x="0" y="0"/>
          <a:ext cx="0" cy="0"/>
          <a:chOff x="0" y="0"/>
          <a:chExt cx="0" cy="0"/>
        </a:xfrm>
      </p:grpSpPr>
      <p:sp>
        <p:nvSpPr>
          <p:cNvPr id="8" name="Espace réservé du texte 11"/>
          <p:cNvSpPr>
            <a:spLocks noGrp="1"/>
          </p:cNvSpPr>
          <p:nvPr>
            <p:ph type="body" sz="quarter" idx="13"/>
          </p:nvPr>
        </p:nvSpPr>
        <p:spPr>
          <a:xfrm>
            <a:off x="179511" y="1127116"/>
            <a:ext cx="7354630" cy="5328000"/>
          </a:xfrm>
          <a:prstGeom prst="rect">
            <a:avLst/>
          </a:prstGeom>
        </p:spPr>
        <p:txBody>
          <a:bodyPr/>
          <a:lstStyle>
            <a:lvl1pPr marL="0" indent="0" algn="just">
              <a:buNone/>
              <a:defRPr sz="1600">
                <a:latin typeface="PT Sans" panose="020B0503020203020204" pitchFamily="34" charset="0"/>
                <a:cs typeface="Lucida Sans Unicode" pitchFamily="34" charset="0"/>
              </a:defRPr>
            </a:lvl1pPr>
            <a:lvl2pPr marL="742950" indent="-285750" algn="just">
              <a:buClr>
                <a:srgbClr val="004494"/>
              </a:buClr>
              <a:buFontTx/>
              <a:buBlip>
                <a:blip r:embed="rId2"/>
              </a:buBlip>
              <a:defRPr sz="1600">
                <a:latin typeface="PT Sans" panose="020B0503020203020204" pitchFamily="34" charset="0"/>
                <a:cs typeface="Lucida Sans Unicode" pitchFamily="34" charset="0"/>
              </a:defRPr>
            </a:lvl2pPr>
            <a:lvl3pPr algn="just">
              <a:defRPr sz="1400">
                <a:latin typeface="PT Sans" panose="020B0503020203020204" pitchFamily="34" charset="0"/>
                <a:cs typeface="Lucida Sans Unicode" pitchFamily="34" charset="0"/>
              </a:defRPr>
            </a:lvl3pPr>
            <a:lvl4pPr algn="just">
              <a:defRPr sz="1200">
                <a:latin typeface="PT Sans" panose="020B0503020203020204" pitchFamily="34" charset="0"/>
                <a:cs typeface="Lucida Sans Unicode" pitchFamily="34" charset="0"/>
              </a:defRPr>
            </a:lvl4pPr>
            <a:lvl5pPr marL="2057400" indent="-228600" algn="just">
              <a:buFont typeface="Courier New" pitchFamily="49" charset="0"/>
              <a:buChar char="o"/>
              <a:defRPr sz="1200">
                <a:latin typeface="PT Sans" panose="020B0503020203020204" pitchFamily="34" charset="0"/>
                <a:cs typeface="Lucida Sans Unicode"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7" name="Titre 8"/>
          <p:cNvSpPr>
            <a:spLocks noGrp="1"/>
          </p:cNvSpPr>
          <p:nvPr>
            <p:ph type="title"/>
          </p:nvPr>
        </p:nvSpPr>
        <p:spPr>
          <a:xfrm>
            <a:off x="189767" y="37774"/>
            <a:ext cx="9805133" cy="576000"/>
          </a:xfrm>
          <a:prstGeom prst="rect">
            <a:avLst/>
          </a:prstGeom>
        </p:spPr>
        <p:txBody>
          <a:bodyPr anchor="ctr" anchorCtr="0">
            <a:normAutofit/>
          </a:bodyPr>
          <a:lstStyle>
            <a:lvl1pPr algn="l">
              <a:defRPr sz="2400" b="1">
                <a:solidFill>
                  <a:schemeClr val="bg1"/>
                </a:solidFill>
                <a:latin typeface="Nexa Bold" pitchFamily="50" charset="0"/>
                <a:cs typeface="Lucida Sans Unicode" pitchFamily="34" charset="0"/>
              </a:defRPr>
            </a:lvl1pPr>
          </a:lstStyle>
          <a:p>
            <a:endParaRPr lang="fr-FR" dirty="0"/>
          </a:p>
        </p:txBody>
      </p:sp>
      <p:sp>
        <p:nvSpPr>
          <p:cNvPr id="39" name="Espace réservé du texte 2"/>
          <p:cNvSpPr>
            <a:spLocks noGrp="1"/>
          </p:cNvSpPr>
          <p:nvPr>
            <p:ph type="body" sz="quarter" idx="14" hasCustomPrompt="1"/>
          </p:nvPr>
        </p:nvSpPr>
        <p:spPr>
          <a:xfrm>
            <a:off x="182656" y="757682"/>
            <a:ext cx="11808000" cy="277812"/>
          </a:xfrm>
          <a:prstGeom prst="rect">
            <a:avLst/>
          </a:prstGeom>
        </p:spPr>
        <p:txBody>
          <a:bodyPr anchor="ctr" anchorCtr="0"/>
          <a:lstStyle>
            <a:lvl1pPr marL="0" indent="0" algn="r">
              <a:buNone/>
              <a:defRPr sz="2000" baseline="0">
                <a:solidFill>
                  <a:srgbClr val="404346"/>
                </a:solidFill>
                <a:latin typeface="Nexa Bold" pitchFamily="50" charset="0"/>
              </a:defRPr>
            </a:lvl1pPr>
            <a:lvl2pPr marL="457200" indent="0">
              <a:buNone/>
              <a:defRPr>
                <a:solidFill>
                  <a:schemeClr val="bg1">
                    <a:lumMod val="50000"/>
                  </a:schemeClr>
                </a:solidFill>
                <a:latin typeface="Nexa Bold" pitchFamily="50" charset="0"/>
              </a:defRPr>
            </a:lvl2pPr>
            <a:lvl3pPr marL="914400" indent="0">
              <a:buNone/>
              <a:defRPr>
                <a:solidFill>
                  <a:schemeClr val="bg1">
                    <a:lumMod val="50000"/>
                  </a:schemeClr>
                </a:solidFill>
                <a:latin typeface="Nexa Bold" pitchFamily="50" charset="0"/>
              </a:defRPr>
            </a:lvl3pPr>
            <a:lvl4pPr marL="1371600" indent="0">
              <a:buNone/>
              <a:defRPr>
                <a:solidFill>
                  <a:schemeClr val="bg1">
                    <a:lumMod val="50000"/>
                  </a:schemeClr>
                </a:solidFill>
                <a:latin typeface="Nexa Bold" pitchFamily="50" charset="0"/>
              </a:defRPr>
            </a:lvl4pPr>
            <a:lvl5pPr marL="1828800" indent="0">
              <a:buNone/>
              <a:defRPr>
                <a:solidFill>
                  <a:schemeClr val="bg1">
                    <a:lumMod val="50000"/>
                  </a:schemeClr>
                </a:solidFill>
                <a:latin typeface="Nexa Bold" pitchFamily="50" charset="0"/>
              </a:defRPr>
            </a:lvl5pPr>
          </a:lstStyle>
          <a:p>
            <a:pPr lvl="0"/>
            <a:r>
              <a:rPr lang="fr-FR" dirty="0"/>
              <a:t>Cliquez pour ajouter un sous titre</a:t>
            </a:r>
          </a:p>
        </p:txBody>
      </p:sp>
      <p:pic>
        <p:nvPicPr>
          <p:cNvPr id="5" name="Image 4">
            <a:extLst>
              <a:ext uri="{FF2B5EF4-FFF2-40B4-BE49-F238E27FC236}">
                <a16:creationId xmlns:a16="http://schemas.microsoft.com/office/drawing/2014/main" id="{C7A25BE2-6518-48D8-890E-50505F81FF61}"/>
              </a:ext>
            </a:extLst>
          </p:cNvPr>
          <p:cNvPicPr>
            <a:picLocks noChangeAspect="1"/>
          </p:cNvPicPr>
          <p:nvPr userDrawn="1"/>
        </p:nvPicPr>
        <p:blipFill>
          <a:blip r:embed="rId3" cstate="email">
            <a:extLst>
              <a:ext uri="{28A0092B-C50C-407E-A947-70E740481C1C}">
                <a14:useLocalDpi xmlns:a14="http://schemas.microsoft.com/office/drawing/2010/main"/>
              </a:ext>
            </a:extLst>
          </a:blip>
          <a:srcRect l="13597" t="2924" r="13902" b="2042"/>
          <a:stretch>
            <a:fillRect/>
          </a:stretch>
        </p:blipFill>
        <p:spPr bwMode="auto">
          <a:xfrm>
            <a:off x="7933764" y="1175301"/>
            <a:ext cx="3982916" cy="5220000"/>
          </a:xfrm>
          <a:prstGeom prst="rect">
            <a:avLst/>
          </a:prstGeom>
          <a:noFill/>
          <a:ln w="9525">
            <a:noFill/>
            <a:miter lim="800000"/>
            <a:headEnd/>
            <a:tailEnd/>
          </a:ln>
        </p:spPr>
      </p:pic>
    </p:spTree>
    <p:extLst>
      <p:ext uri="{BB962C8B-B14F-4D97-AF65-F5344CB8AC3E}">
        <p14:creationId xmlns:p14="http://schemas.microsoft.com/office/powerpoint/2010/main" val="90862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 Sommaire 3 parties">
    <p:spTree>
      <p:nvGrpSpPr>
        <p:cNvPr id="1" name=""/>
        <p:cNvGrpSpPr/>
        <p:nvPr/>
      </p:nvGrpSpPr>
      <p:grpSpPr>
        <a:xfrm>
          <a:off x="0" y="0"/>
          <a:ext cx="0" cy="0"/>
          <a:chOff x="0" y="0"/>
          <a:chExt cx="0" cy="0"/>
        </a:xfrm>
      </p:grpSpPr>
      <p:sp>
        <p:nvSpPr>
          <p:cNvPr id="22" name="Rectangle à coins arrondis 21"/>
          <p:cNvSpPr/>
          <p:nvPr userDrawn="1"/>
        </p:nvSpPr>
        <p:spPr>
          <a:xfrm>
            <a:off x="140511" y="2993667"/>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sp>
        <p:nvSpPr>
          <p:cNvPr id="23" name="Rectangle 22"/>
          <p:cNvSpPr/>
          <p:nvPr userDrawn="1"/>
        </p:nvSpPr>
        <p:spPr>
          <a:xfrm>
            <a:off x="240065" y="3101731"/>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cxnSp>
        <p:nvCxnSpPr>
          <p:cNvPr id="24" name="Connecteur droit 23"/>
          <p:cNvCxnSpPr/>
          <p:nvPr userDrawn="1"/>
        </p:nvCxnSpPr>
        <p:spPr>
          <a:xfrm>
            <a:off x="903844" y="3029739"/>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userDrawn="1"/>
        </p:nvSpPr>
        <p:spPr>
          <a:xfrm>
            <a:off x="140511" y="367780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26" name="Rectangle 25"/>
          <p:cNvSpPr/>
          <p:nvPr userDrawn="1"/>
        </p:nvSpPr>
        <p:spPr>
          <a:xfrm>
            <a:off x="240065" y="378586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27" name="Connecteur droit 26"/>
          <p:cNvCxnSpPr/>
          <p:nvPr userDrawn="1"/>
        </p:nvCxnSpPr>
        <p:spPr>
          <a:xfrm>
            <a:off x="903844" y="371387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94487E-CA29-4E3B-B99B-85C4D11D809A}"/>
              </a:ext>
            </a:extLst>
          </p:cNvPr>
          <p:cNvSpPr/>
          <p:nvPr userDrawn="1"/>
        </p:nvSpPr>
        <p:spPr>
          <a:xfrm>
            <a:off x="12612" y="-18917"/>
            <a:ext cx="12164400" cy="76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4325D87-19AA-4B7F-8F3F-DBADB7A21E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61"/>
            <a:ext cx="2598821" cy="761798"/>
          </a:xfrm>
          <a:prstGeom prst="rect">
            <a:avLst/>
          </a:prstGeom>
        </p:spPr>
      </p:pic>
      <p:sp>
        <p:nvSpPr>
          <p:cNvPr id="94" name="Rectangle à coins arrondis 21">
            <a:extLst>
              <a:ext uri="{FF2B5EF4-FFF2-40B4-BE49-F238E27FC236}">
                <a16:creationId xmlns:a16="http://schemas.microsoft.com/office/drawing/2014/main" id="{7E39C06B-2B70-481E-AE68-A4DBDD91A2B4}"/>
              </a:ext>
            </a:extLst>
          </p:cNvPr>
          <p:cNvSpPr/>
          <p:nvPr userDrawn="1"/>
        </p:nvSpPr>
        <p:spPr>
          <a:xfrm>
            <a:off x="139710" y="2319544"/>
            <a:ext cx="9166151" cy="540000"/>
          </a:xfrm>
          <a:prstGeom prst="roundRect">
            <a:avLst>
              <a:gd name="adj" fmla="val 0"/>
            </a:avLst>
          </a:prstGeom>
          <a:solidFill>
            <a:srgbClr val="2561AA">
              <a:alpha val="90000"/>
            </a:srgbClr>
          </a:solidFill>
          <a:ln w="12700">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PT Sans" panose="020B0503020203020204" pitchFamily="34" charset="0"/>
              </a:rPr>
              <a:t>SOMMAIRE</a:t>
            </a:r>
            <a:endParaRPr lang="fr-FR" sz="2000" b="1" dirty="0">
              <a:solidFill>
                <a:schemeClr val="bg1"/>
              </a:solidFill>
              <a:latin typeface="PT Sans" panose="020B0503020203020204" pitchFamily="34" charset="0"/>
            </a:endParaRPr>
          </a:p>
        </p:txBody>
      </p:sp>
      <p:sp>
        <p:nvSpPr>
          <p:cNvPr id="95" name="ZoneTexte 94">
            <a:extLst>
              <a:ext uri="{FF2B5EF4-FFF2-40B4-BE49-F238E27FC236}">
                <a16:creationId xmlns:a16="http://schemas.microsoft.com/office/drawing/2014/main" id="{F59013AB-A439-4BD7-9A90-F14D89B2869C}"/>
              </a:ext>
            </a:extLst>
          </p:cNvPr>
          <p:cNvSpPr txBox="1"/>
          <p:nvPr userDrawn="1"/>
        </p:nvSpPr>
        <p:spPr>
          <a:xfrm>
            <a:off x="239762" y="3074542"/>
            <a:ext cx="9854346" cy="1092607"/>
          </a:xfrm>
          <a:prstGeom prst="rect">
            <a:avLst/>
          </a:prstGeom>
          <a:noFill/>
        </p:spPr>
        <p:txBody>
          <a:bodyPr wrap="square" rtlCol="0">
            <a:spAutoFit/>
          </a:bodyPr>
          <a:lstStyle/>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Tutoriel</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Illustration projet</a:t>
            </a:r>
          </a:p>
        </p:txBody>
      </p:sp>
      <p:pic>
        <p:nvPicPr>
          <p:cNvPr id="31" name="Image 3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77178" y="-98474"/>
            <a:ext cx="3424318" cy="3800474"/>
          </a:xfrm>
          <a:prstGeom prst="rect">
            <a:avLst/>
          </a:prstGeom>
        </p:spPr>
      </p:pic>
    </p:spTree>
    <p:extLst>
      <p:ext uri="{BB962C8B-B14F-4D97-AF65-F5344CB8AC3E}">
        <p14:creationId xmlns:p14="http://schemas.microsoft.com/office/powerpoint/2010/main" val="97390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ommaire 4 parties">
    <p:spTree>
      <p:nvGrpSpPr>
        <p:cNvPr id="1" name=""/>
        <p:cNvGrpSpPr/>
        <p:nvPr/>
      </p:nvGrpSpPr>
      <p:grpSpPr>
        <a:xfrm>
          <a:off x="0" y="0"/>
          <a:ext cx="0" cy="0"/>
          <a:chOff x="0" y="0"/>
          <a:chExt cx="0" cy="0"/>
        </a:xfrm>
      </p:grpSpPr>
      <p:sp>
        <p:nvSpPr>
          <p:cNvPr id="31" name="Rectangle à coins arrondis 27">
            <a:extLst>
              <a:ext uri="{FF2B5EF4-FFF2-40B4-BE49-F238E27FC236}">
                <a16:creationId xmlns:a16="http://schemas.microsoft.com/office/drawing/2014/main" id="{4550B704-A7EA-4C73-94AD-309EC66D1BD8}"/>
              </a:ext>
            </a:extLst>
          </p:cNvPr>
          <p:cNvSpPr/>
          <p:nvPr userDrawn="1"/>
        </p:nvSpPr>
        <p:spPr>
          <a:xfrm>
            <a:off x="139710" y="505855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2" name="Rectangle 31">
            <a:extLst>
              <a:ext uri="{FF2B5EF4-FFF2-40B4-BE49-F238E27FC236}">
                <a16:creationId xmlns:a16="http://schemas.microsoft.com/office/drawing/2014/main" id="{D27FA90A-7709-4DF1-AB3D-084BE4E128A6}"/>
              </a:ext>
            </a:extLst>
          </p:cNvPr>
          <p:cNvSpPr/>
          <p:nvPr userDrawn="1"/>
        </p:nvSpPr>
        <p:spPr>
          <a:xfrm>
            <a:off x="239264" y="516661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5" name="Connecteur droit 34">
            <a:extLst>
              <a:ext uri="{FF2B5EF4-FFF2-40B4-BE49-F238E27FC236}">
                <a16:creationId xmlns:a16="http://schemas.microsoft.com/office/drawing/2014/main" id="{A6BB00D7-788E-4168-9110-983894585100}"/>
              </a:ext>
            </a:extLst>
          </p:cNvPr>
          <p:cNvCxnSpPr/>
          <p:nvPr userDrawn="1"/>
        </p:nvCxnSpPr>
        <p:spPr>
          <a:xfrm>
            <a:off x="903043" y="509462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userDrawn="1"/>
        </p:nvSpPr>
        <p:spPr>
          <a:xfrm>
            <a:off x="140511" y="2993667"/>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sp>
        <p:nvSpPr>
          <p:cNvPr id="23" name="Rectangle 22"/>
          <p:cNvSpPr/>
          <p:nvPr userDrawn="1"/>
        </p:nvSpPr>
        <p:spPr>
          <a:xfrm>
            <a:off x="240065" y="3101731"/>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cxnSp>
        <p:nvCxnSpPr>
          <p:cNvPr id="24" name="Connecteur droit 23"/>
          <p:cNvCxnSpPr/>
          <p:nvPr userDrawn="1"/>
        </p:nvCxnSpPr>
        <p:spPr>
          <a:xfrm>
            <a:off x="903844" y="3029739"/>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userDrawn="1"/>
        </p:nvSpPr>
        <p:spPr>
          <a:xfrm>
            <a:off x="140511" y="367780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26" name="Rectangle 25"/>
          <p:cNvSpPr/>
          <p:nvPr userDrawn="1"/>
        </p:nvSpPr>
        <p:spPr>
          <a:xfrm>
            <a:off x="240065" y="378586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27" name="Connecteur droit 26"/>
          <p:cNvCxnSpPr/>
          <p:nvPr userDrawn="1"/>
        </p:nvCxnSpPr>
        <p:spPr>
          <a:xfrm>
            <a:off x="903844" y="371387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userDrawn="1"/>
        </p:nvSpPr>
        <p:spPr>
          <a:xfrm>
            <a:off x="140208" y="4361819"/>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3" name="Rectangle 32"/>
          <p:cNvSpPr/>
          <p:nvPr userDrawn="1"/>
        </p:nvSpPr>
        <p:spPr>
          <a:xfrm>
            <a:off x="239762" y="4469883"/>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4" name="Connecteur droit 33"/>
          <p:cNvCxnSpPr/>
          <p:nvPr userDrawn="1"/>
        </p:nvCxnSpPr>
        <p:spPr>
          <a:xfrm>
            <a:off x="903541" y="4397891"/>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94487E-CA29-4E3B-B99B-85C4D11D809A}"/>
              </a:ext>
            </a:extLst>
          </p:cNvPr>
          <p:cNvSpPr/>
          <p:nvPr userDrawn="1"/>
        </p:nvSpPr>
        <p:spPr>
          <a:xfrm>
            <a:off x="12612" y="-18917"/>
            <a:ext cx="12164400" cy="76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4325D87-19AA-4B7F-8F3F-DBADB7A21E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61"/>
            <a:ext cx="2598821" cy="761798"/>
          </a:xfrm>
          <a:prstGeom prst="rect">
            <a:avLst/>
          </a:prstGeom>
        </p:spPr>
      </p:pic>
      <p:sp>
        <p:nvSpPr>
          <p:cNvPr id="94" name="Rectangle à coins arrondis 21">
            <a:extLst>
              <a:ext uri="{FF2B5EF4-FFF2-40B4-BE49-F238E27FC236}">
                <a16:creationId xmlns:a16="http://schemas.microsoft.com/office/drawing/2014/main" id="{7E39C06B-2B70-481E-AE68-A4DBDD91A2B4}"/>
              </a:ext>
            </a:extLst>
          </p:cNvPr>
          <p:cNvSpPr/>
          <p:nvPr userDrawn="1"/>
        </p:nvSpPr>
        <p:spPr>
          <a:xfrm>
            <a:off x="139710" y="2319544"/>
            <a:ext cx="9166151" cy="540000"/>
          </a:xfrm>
          <a:prstGeom prst="roundRect">
            <a:avLst>
              <a:gd name="adj" fmla="val 0"/>
            </a:avLst>
          </a:prstGeom>
          <a:solidFill>
            <a:srgbClr val="2561AA">
              <a:alpha val="90000"/>
            </a:srgbClr>
          </a:solidFill>
          <a:ln w="12700">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PT Sans" panose="020B0503020203020204" pitchFamily="34" charset="0"/>
              </a:rPr>
              <a:t>SOMMAIRE</a:t>
            </a:r>
            <a:endParaRPr lang="fr-FR" sz="2000" b="1" dirty="0">
              <a:solidFill>
                <a:schemeClr val="bg1"/>
              </a:solidFill>
              <a:latin typeface="PT Sans" panose="020B0503020203020204" pitchFamily="34" charset="0"/>
            </a:endParaRPr>
          </a:p>
        </p:txBody>
      </p:sp>
      <p:sp>
        <p:nvSpPr>
          <p:cNvPr id="95" name="ZoneTexte 94">
            <a:extLst>
              <a:ext uri="{FF2B5EF4-FFF2-40B4-BE49-F238E27FC236}">
                <a16:creationId xmlns:a16="http://schemas.microsoft.com/office/drawing/2014/main" id="{F59013AB-A439-4BD7-9A90-F14D89B2869C}"/>
              </a:ext>
            </a:extLst>
          </p:cNvPr>
          <p:cNvSpPr txBox="1"/>
          <p:nvPr userDrawn="1"/>
        </p:nvSpPr>
        <p:spPr>
          <a:xfrm>
            <a:off x="239762" y="3074542"/>
            <a:ext cx="9854346" cy="2477601"/>
          </a:xfrm>
          <a:prstGeom prst="rect">
            <a:avLst/>
          </a:prstGeom>
          <a:noFill/>
        </p:spPr>
        <p:txBody>
          <a:bodyPr wrap="square" rtlCol="0">
            <a:spAutoFit/>
          </a:bodyPr>
          <a:lstStyle/>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1</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2</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3</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4</a:t>
            </a:r>
          </a:p>
        </p:txBody>
      </p:sp>
      <p:pic>
        <p:nvPicPr>
          <p:cNvPr id="36" name="Image 3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77178" y="-98474"/>
            <a:ext cx="3424318" cy="3800474"/>
          </a:xfrm>
          <a:prstGeom prst="rect">
            <a:avLst/>
          </a:prstGeom>
        </p:spPr>
      </p:pic>
    </p:spTree>
    <p:extLst>
      <p:ext uri="{BB962C8B-B14F-4D97-AF65-F5344CB8AC3E}">
        <p14:creationId xmlns:p14="http://schemas.microsoft.com/office/powerpoint/2010/main" val="247038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 Sommaire 4 parties">
    <p:spTree>
      <p:nvGrpSpPr>
        <p:cNvPr id="1" name=""/>
        <p:cNvGrpSpPr/>
        <p:nvPr/>
      </p:nvGrpSpPr>
      <p:grpSpPr>
        <a:xfrm>
          <a:off x="0" y="0"/>
          <a:ext cx="0" cy="0"/>
          <a:chOff x="0" y="0"/>
          <a:chExt cx="0" cy="0"/>
        </a:xfrm>
      </p:grpSpPr>
      <p:sp>
        <p:nvSpPr>
          <p:cNvPr id="36" name="Rectangle à coins arrondis 27">
            <a:extLst>
              <a:ext uri="{FF2B5EF4-FFF2-40B4-BE49-F238E27FC236}">
                <a16:creationId xmlns:a16="http://schemas.microsoft.com/office/drawing/2014/main" id="{2CB295A7-5876-4C71-847E-4735E06F175B}"/>
              </a:ext>
            </a:extLst>
          </p:cNvPr>
          <p:cNvSpPr/>
          <p:nvPr userDrawn="1"/>
        </p:nvSpPr>
        <p:spPr>
          <a:xfrm>
            <a:off x="139710" y="575269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7" name="Rectangle 36">
            <a:extLst>
              <a:ext uri="{FF2B5EF4-FFF2-40B4-BE49-F238E27FC236}">
                <a16:creationId xmlns:a16="http://schemas.microsoft.com/office/drawing/2014/main" id="{9691437E-6776-40CE-97CA-A155D74C08D0}"/>
              </a:ext>
            </a:extLst>
          </p:cNvPr>
          <p:cNvSpPr/>
          <p:nvPr userDrawn="1"/>
        </p:nvSpPr>
        <p:spPr>
          <a:xfrm>
            <a:off x="239264" y="586075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9" name="Connecteur droit 38">
            <a:extLst>
              <a:ext uri="{FF2B5EF4-FFF2-40B4-BE49-F238E27FC236}">
                <a16:creationId xmlns:a16="http://schemas.microsoft.com/office/drawing/2014/main" id="{63D5C4B1-90CA-4B00-A526-33B443FBCA9A}"/>
              </a:ext>
            </a:extLst>
          </p:cNvPr>
          <p:cNvCxnSpPr/>
          <p:nvPr userDrawn="1"/>
        </p:nvCxnSpPr>
        <p:spPr>
          <a:xfrm>
            <a:off x="903043" y="578876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31" name="Rectangle à coins arrondis 27">
            <a:extLst>
              <a:ext uri="{FF2B5EF4-FFF2-40B4-BE49-F238E27FC236}">
                <a16:creationId xmlns:a16="http://schemas.microsoft.com/office/drawing/2014/main" id="{4550B704-A7EA-4C73-94AD-309EC66D1BD8}"/>
              </a:ext>
            </a:extLst>
          </p:cNvPr>
          <p:cNvSpPr/>
          <p:nvPr userDrawn="1"/>
        </p:nvSpPr>
        <p:spPr>
          <a:xfrm>
            <a:off x="139710" y="505855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2" name="Rectangle 31">
            <a:extLst>
              <a:ext uri="{FF2B5EF4-FFF2-40B4-BE49-F238E27FC236}">
                <a16:creationId xmlns:a16="http://schemas.microsoft.com/office/drawing/2014/main" id="{D27FA90A-7709-4DF1-AB3D-084BE4E128A6}"/>
              </a:ext>
            </a:extLst>
          </p:cNvPr>
          <p:cNvSpPr/>
          <p:nvPr userDrawn="1"/>
        </p:nvSpPr>
        <p:spPr>
          <a:xfrm>
            <a:off x="239264" y="516661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5" name="Connecteur droit 34">
            <a:extLst>
              <a:ext uri="{FF2B5EF4-FFF2-40B4-BE49-F238E27FC236}">
                <a16:creationId xmlns:a16="http://schemas.microsoft.com/office/drawing/2014/main" id="{A6BB00D7-788E-4168-9110-983894585100}"/>
              </a:ext>
            </a:extLst>
          </p:cNvPr>
          <p:cNvCxnSpPr/>
          <p:nvPr userDrawn="1"/>
        </p:nvCxnSpPr>
        <p:spPr>
          <a:xfrm>
            <a:off x="903043" y="509462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userDrawn="1"/>
        </p:nvSpPr>
        <p:spPr>
          <a:xfrm>
            <a:off x="140511" y="2993667"/>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sp>
        <p:nvSpPr>
          <p:cNvPr id="23" name="Rectangle 22"/>
          <p:cNvSpPr/>
          <p:nvPr userDrawn="1"/>
        </p:nvSpPr>
        <p:spPr>
          <a:xfrm>
            <a:off x="240065" y="3101731"/>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cxnSp>
        <p:nvCxnSpPr>
          <p:cNvPr id="24" name="Connecteur droit 23"/>
          <p:cNvCxnSpPr/>
          <p:nvPr userDrawn="1"/>
        </p:nvCxnSpPr>
        <p:spPr>
          <a:xfrm>
            <a:off x="903844" y="3029739"/>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userDrawn="1"/>
        </p:nvSpPr>
        <p:spPr>
          <a:xfrm>
            <a:off x="140511" y="367780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26" name="Rectangle 25"/>
          <p:cNvSpPr/>
          <p:nvPr userDrawn="1"/>
        </p:nvSpPr>
        <p:spPr>
          <a:xfrm>
            <a:off x="240065" y="378586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27" name="Connecteur droit 26"/>
          <p:cNvCxnSpPr/>
          <p:nvPr userDrawn="1"/>
        </p:nvCxnSpPr>
        <p:spPr>
          <a:xfrm>
            <a:off x="903844" y="371387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userDrawn="1"/>
        </p:nvSpPr>
        <p:spPr>
          <a:xfrm>
            <a:off x="140208" y="4361819"/>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3" name="Rectangle 32"/>
          <p:cNvSpPr/>
          <p:nvPr userDrawn="1"/>
        </p:nvSpPr>
        <p:spPr>
          <a:xfrm>
            <a:off x="239762" y="4469883"/>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4" name="Connecteur droit 33"/>
          <p:cNvCxnSpPr/>
          <p:nvPr userDrawn="1"/>
        </p:nvCxnSpPr>
        <p:spPr>
          <a:xfrm>
            <a:off x="903541" y="4397891"/>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94487E-CA29-4E3B-B99B-85C4D11D809A}"/>
              </a:ext>
            </a:extLst>
          </p:cNvPr>
          <p:cNvSpPr/>
          <p:nvPr userDrawn="1"/>
        </p:nvSpPr>
        <p:spPr>
          <a:xfrm>
            <a:off x="12612" y="-18917"/>
            <a:ext cx="12164400" cy="76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4325D87-19AA-4B7F-8F3F-DBADB7A21E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61"/>
            <a:ext cx="2598821" cy="761798"/>
          </a:xfrm>
          <a:prstGeom prst="rect">
            <a:avLst/>
          </a:prstGeom>
        </p:spPr>
      </p:pic>
      <p:sp>
        <p:nvSpPr>
          <p:cNvPr id="94" name="Rectangle à coins arrondis 21">
            <a:extLst>
              <a:ext uri="{FF2B5EF4-FFF2-40B4-BE49-F238E27FC236}">
                <a16:creationId xmlns:a16="http://schemas.microsoft.com/office/drawing/2014/main" id="{7E39C06B-2B70-481E-AE68-A4DBDD91A2B4}"/>
              </a:ext>
            </a:extLst>
          </p:cNvPr>
          <p:cNvSpPr/>
          <p:nvPr userDrawn="1"/>
        </p:nvSpPr>
        <p:spPr>
          <a:xfrm>
            <a:off x="139710" y="2319544"/>
            <a:ext cx="9166151" cy="540000"/>
          </a:xfrm>
          <a:prstGeom prst="roundRect">
            <a:avLst>
              <a:gd name="adj" fmla="val 0"/>
            </a:avLst>
          </a:prstGeom>
          <a:solidFill>
            <a:srgbClr val="2561AA">
              <a:alpha val="90000"/>
            </a:srgbClr>
          </a:solidFill>
          <a:ln w="12700">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PT Sans" panose="020B0503020203020204" pitchFamily="34" charset="0"/>
              </a:rPr>
              <a:t>SOMMAIRE</a:t>
            </a:r>
            <a:endParaRPr lang="fr-FR" sz="2000" b="1" dirty="0">
              <a:solidFill>
                <a:schemeClr val="bg1"/>
              </a:solidFill>
              <a:latin typeface="PT Sans" panose="020B0503020203020204" pitchFamily="34" charset="0"/>
            </a:endParaRPr>
          </a:p>
        </p:txBody>
      </p:sp>
      <p:sp>
        <p:nvSpPr>
          <p:cNvPr id="95" name="ZoneTexte 94">
            <a:extLst>
              <a:ext uri="{FF2B5EF4-FFF2-40B4-BE49-F238E27FC236}">
                <a16:creationId xmlns:a16="http://schemas.microsoft.com/office/drawing/2014/main" id="{F59013AB-A439-4BD7-9A90-F14D89B2869C}"/>
              </a:ext>
            </a:extLst>
          </p:cNvPr>
          <p:cNvSpPr txBox="1"/>
          <p:nvPr userDrawn="1"/>
        </p:nvSpPr>
        <p:spPr>
          <a:xfrm>
            <a:off x="239762" y="3074542"/>
            <a:ext cx="9854346" cy="3170099"/>
          </a:xfrm>
          <a:prstGeom prst="rect">
            <a:avLst/>
          </a:prstGeom>
          <a:noFill/>
        </p:spPr>
        <p:txBody>
          <a:bodyPr wrap="square" rtlCol="0">
            <a:spAutoFit/>
          </a:bodyPr>
          <a:lstStyle/>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1</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2</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3</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4</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Partie 5</a:t>
            </a:r>
            <a:endParaRPr lang="en-US" sz="2000" b="1" kern="1200" baseline="0" dirty="0">
              <a:solidFill>
                <a:srgbClr val="2561AA"/>
              </a:solidFill>
              <a:latin typeface="PT Sans" panose="020B0503020203020204" pitchFamily="34" charset="0"/>
              <a:ea typeface="+mn-ea"/>
              <a:cs typeface="+mn-cs"/>
            </a:endParaRPr>
          </a:p>
        </p:txBody>
      </p:sp>
      <p:pic>
        <p:nvPicPr>
          <p:cNvPr id="40" name="Image 3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77178" y="-98474"/>
            <a:ext cx="3424318" cy="3800474"/>
          </a:xfrm>
          <a:prstGeom prst="rect">
            <a:avLst/>
          </a:prstGeom>
        </p:spPr>
      </p:pic>
    </p:spTree>
    <p:extLst>
      <p:ext uri="{BB962C8B-B14F-4D97-AF65-F5344CB8AC3E}">
        <p14:creationId xmlns:p14="http://schemas.microsoft.com/office/powerpoint/2010/main" val="221192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 Sommaire 3 parties + Sous partie">
    <p:spTree>
      <p:nvGrpSpPr>
        <p:cNvPr id="1" name=""/>
        <p:cNvGrpSpPr/>
        <p:nvPr/>
      </p:nvGrpSpPr>
      <p:grpSpPr>
        <a:xfrm>
          <a:off x="0" y="0"/>
          <a:ext cx="0" cy="0"/>
          <a:chOff x="0" y="0"/>
          <a:chExt cx="0" cy="0"/>
        </a:xfrm>
      </p:grpSpPr>
      <p:sp>
        <p:nvSpPr>
          <p:cNvPr id="29" name="Rectangle à coins arrondis 27">
            <a:extLst>
              <a:ext uri="{FF2B5EF4-FFF2-40B4-BE49-F238E27FC236}">
                <a16:creationId xmlns:a16="http://schemas.microsoft.com/office/drawing/2014/main" id="{154643EF-DEDC-4848-A39B-720B7A89905E}"/>
              </a:ext>
            </a:extLst>
          </p:cNvPr>
          <p:cNvSpPr/>
          <p:nvPr userDrawn="1"/>
        </p:nvSpPr>
        <p:spPr>
          <a:xfrm>
            <a:off x="583858" y="5762309"/>
            <a:ext cx="8723899"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1" name="Rectangle à coins arrondis 27">
            <a:extLst>
              <a:ext uri="{FF2B5EF4-FFF2-40B4-BE49-F238E27FC236}">
                <a16:creationId xmlns:a16="http://schemas.microsoft.com/office/drawing/2014/main" id="{154643EF-DEDC-4848-A39B-720B7A89905E}"/>
              </a:ext>
            </a:extLst>
          </p:cNvPr>
          <p:cNvSpPr/>
          <p:nvPr userDrawn="1"/>
        </p:nvSpPr>
        <p:spPr>
          <a:xfrm>
            <a:off x="582460" y="5064624"/>
            <a:ext cx="8723899"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2" name="Rectangle 31">
            <a:extLst>
              <a:ext uri="{FF2B5EF4-FFF2-40B4-BE49-F238E27FC236}">
                <a16:creationId xmlns:a16="http://schemas.microsoft.com/office/drawing/2014/main" id="{6187A255-96D4-4682-BADA-FB791BD72191}"/>
              </a:ext>
            </a:extLst>
          </p:cNvPr>
          <p:cNvSpPr/>
          <p:nvPr userDrawn="1"/>
        </p:nvSpPr>
        <p:spPr>
          <a:xfrm>
            <a:off x="722013" y="5172688"/>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5" name="Connecteur droit 34">
            <a:extLst>
              <a:ext uri="{FF2B5EF4-FFF2-40B4-BE49-F238E27FC236}">
                <a16:creationId xmlns:a16="http://schemas.microsoft.com/office/drawing/2014/main" id="{513C36EC-9F9A-46E4-9768-199D6B6F80C1}"/>
              </a:ext>
            </a:extLst>
          </p:cNvPr>
          <p:cNvCxnSpPr/>
          <p:nvPr userDrawn="1"/>
        </p:nvCxnSpPr>
        <p:spPr>
          <a:xfrm>
            <a:off x="1385792" y="5100696"/>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userDrawn="1"/>
        </p:nvSpPr>
        <p:spPr>
          <a:xfrm>
            <a:off x="140511" y="2993667"/>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sp>
        <p:nvSpPr>
          <p:cNvPr id="23" name="Rectangle 22"/>
          <p:cNvSpPr/>
          <p:nvPr userDrawn="1"/>
        </p:nvSpPr>
        <p:spPr>
          <a:xfrm>
            <a:off x="240065" y="3101731"/>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bg1"/>
              </a:solidFill>
              <a:latin typeface="Calibri" panose="020F0502020204030204" pitchFamily="34" charset="0"/>
            </a:endParaRPr>
          </a:p>
        </p:txBody>
      </p:sp>
      <p:cxnSp>
        <p:nvCxnSpPr>
          <p:cNvPr id="24" name="Connecteur droit 23"/>
          <p:cNvCxnSpPr/>
          <p:nvPr userDrawn="1"/>
        </p:nvCxnSpPr>
        <p:spPr>
          <a:xfrm>
            <a:off x="903844" y="3029739"/>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userDrawn="1"/>
        </p:nvSpPr>
        <p:spPr>
          <a:xfrm>
            <a:off x="140511" y="3677803"/>
            <a:ext cx="9166151"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26" name="Rectangle 25"/>
          <p:cNvSpPr/>
          <p:nvPr userDrawn="1"/>
        </p:nvSpPr>
        <p:spPr>
          <a:xfrm>
            <a:off x="240065" y="3785867"/>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27" name="Connecteur droit 26"/>
          <p:cNvCxnSpPr/>
          <p:nvPr userDrawn="1"/>
        </p:nvCxnSpPr>
        <p:spPr>
          <a:xfrm>
            <a:off x="903844" y="3713875"/>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userDrawn="1"/>
        </p:nvSpPr>
        <p:spPr>
          <a:xfrm>
            <a:off x="582460" y="4361819"/>
            <a:ext cx="8723899" cy="540000"/>
          </a:xfrm>
          <a:prstGeom prst="roundRect">
            <a:avLst>
              <a:gd name="adj" fmla="val 0"/>
            </a:avLst>
          </a:prstGeom>
          <a:solidFill>
            <a:schemeClr val="bg1">
              <a:alpha val="90000"/>
            </a:schemeClr>
          </a:solid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sp>
        <p:nvSpPr>
          <p:cNvPr id="33" name="Rectangle 32"/>
          <p:cNvSpPr/>
          <p:nvPr userDrawn="1"/>
        </p:nvSpPr>
        <p:spPr>
          <a:xfrm>
            <a:off x="722013" y="4469883"/>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4" name="Connecteur droit 33"/>
          <p:cNvCxnSpPr/>
          <p:nvPr userDrawn="1"/>
        </p:nvCxnSpPr>
        <p:spPr>
          <a:xfrm>
            <a:off x="1385792" y="4397891"/>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94487E-CA29-4E3B-B99B-85C4D11D809A}"/>
              </a:ext>
            </a:extLst>
          </p:cNvPr>
          <p:cNvSpPr/>
          <p:nvPr userDrawn="1"/>
        </p:nvSpPr>
        <p:spPr>
          <a:xfrm>
            <a:off x="12612" y="-18917"/>
            <a:ext cx="12164400" cy="76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4325D87-19AA-4B7F-8F3F-DBADB7A21E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361"/>
            <a:ext cx="2598821" cy="761798"/>
          </a:xfrm>
          <a:prstGeom prst="rect">
            <a:avLst/>
          </a:prstGeom>
        </p:spPr>
      </p:pic>
      <p:sp>
        <p:nvSpPr>
          <p:cNvPr id="94" name="Rectangle à coins arrondis 21">
            <a:extLst>
              <a:ext uri="{FF2B5EF4-FFF2-40B4-BE49-F238E27FC236}">
                <a16:creationId xmlns:a16="http://schemas.microsoft.com/office/drawing/2014/main" id="{7E39C06B-2B70-481E-AE68-A4DBDD91A2B4}"/>
              </a:ext>
            </a:extLst>
          </p:cNvPr>
          <p:cNvSpPr/>
          <p:nvPr userDrawn="1"/>
        </p:nvSpPr>
        <p:spPr>
          <a:xfrm>
            <a:off x="139710" y="2319544"/>
            <a:ext cx="9166151" cy="540000"/>
          </a:xfrm>
          <a:prstGeom prst="roundRect">
            <a:avLst>
              <a:gd name="adj" fmla="val 0"/>
            </a:avLst>
          </a:prstGeom>
          <a:solidFill>
            <a:srgbClr val="2561AA">
              <a:alpha val="90000"/>
            </a:srgbClr>
          </a:solidFill>
          <a:ln w="12700">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PT Sans" panose="020B0503020203020204" pitchFamily="34" charset="0"/>
              </a:rPr>
              <a:t>SOMMAIRE</a:t>
            </a:r>
            <a:endParaRPr lang="fr-FR" sz="2000" b="1" dirty="0">
              <a:solidFill>
                <a:schemeClr val="bg1"/>
              </a:solidFill>
              <a:latin typeface="PT Sans" panose="020B0503020203020204" pitchFamily="34" charset="0"/>
            </a:endParaRPr>
          </a:p>
        </p:txBody>
      </p:sp>
      <p:sp>
        <p:nvSpPr>
          <p:cNvPr id="95" name="ZoneTexte 94">
            <a:extLst>
              <a:ext uri="{FF2B5EF4-FFF2-40B4-BE49-F238E27FC236}">
                <a16:creationId xmlns:a16="http://schemas.microsoft.com/office/drawing/2014/main" id="{F59013AB-A439-4BD7-9A90-F14D89B2869C}"/>
              </a:ext>
            </a:extLst>
          </p:cNvPr>
          <p:cNvSpPr txBox="1"/>
          <p:nvPr userDrawn="1"/>
        </p:nvSpPr>
        <p:spPr>
          <a:xfrm>
            <a:off x="239762" y="3074542"/>
            <a:ext cx="9066095" cy="3862596"/>
          </a:xfrm>
          <a:prstGeom prst="rect">
            <a:avLst/>
          </a:prstGeom>
          <a:noFill/>
        </p:spPr>
        <p:txBody>
          <a:bodyPr wrap="square" rtlCol="0">
            <a:spAutoFit/>
          </a:bodyPr>
          <a:lstStyle/>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kern="1200" baseline="0" dirty="0">
                <a:solidFill>
                  <a:srgbClr val="2561AA"/>
                </a:solidFill>
                <a:latin typeface="PT Sans" panose="020B0503020203020204" pitchFamily="34" charset="0"/>
                <a:ea typeface="+mn-ea"/>
                <a:cs typeface="+mn-cs"/>
              </a:rPr>
              <a:t>Préambule</a:t>
            </a:r>
          </a:p>
          <a:p>
            <a:pPr marL="712788" marR="0" lvl="0"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i="0" u="none" strike="noStrike" cap="none" dirty="0">
                <a:solidFill>
                  <a:srgbClr val="2561AA"/>
                </a:solidFill>
                <a:latin typeface="PT Sans"/>
                <a:ea typeface="PT Sans"/>
                <a:cs typeface="PT Sans"/>
                <a:sym typeface="PT Sans"/>
              </a:rPr>
              <a:t>Synthèse de notre démarche</a:t>
            </a:r>
          </a:p>
          <a:p>
            <a:pPr marL="1169988" marR="0" lvl="1"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i="0" u="none" strike="noStrike" cap="none" dirty="0">
                <a:solidFill>
                  <a:srgbClr val="2561AA"/>
                </a:solidFill>
                <a:latin typeface="PT Sans"/>
                <a:ea typeface="PT Sans"/>
                <a:cs typeface="PT Sans"/>
                <a:sym typeface="PT Sans"/>
              </a:rPr>
              <a:t>Démarche d’accompagnement</a:t>
            </a:r>
            <a:r>
              <a:rPr lang="fr-FR" sz="2000" b="1" i="0" u="none" strike="noStrike" cap="none" baseline="0" dirty="0">
                <a:solidFill>
                  <a:srgbClr val="2561AA"/>
                </a:solidFill>
                <a:latin typeface="PT Sans"/>
                <a:ea typeface="PT Sans"/>
                <a:cs typeface="PT Sans"/>
                <a:sym typeface="PT Sans"/>
              </a:rPr>
              <a:t> globale</a:t>
            </a:r>
          </a:p>
          <a:p>
            <a:pPr marL="1169988" marR="0" lvl="1"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i="0" u="none" strike="noStrike" cap="none" baseline="0" dirty="0">
                <a:solidFill>
                  <a:srgbClr val="2561AA"/>
                </a:solidFill>
                <a:latin typeface="PT Sans"/>
                <a:ea typeface="PT Sans"/>
                <a:cs typeface="PT Sans"/>
                <a:sym typeface="PT Sans"/>
              </a:rPr>
              <a:t>La phase de cadrage et conception</a:t>
            </a:r>
          </a:p>
          <a:p>
            <a:pPr marL="1169988" marR="0" lvl="1" indent="-619125" algn="just" defTabSz="914400" rtl="0" eaLnBrk="1" fontAlgn="auto" latinLnBrk="0" hangingPunct="1">
              <a:lnSpc>
                <a:spcPct val="100000"/>
              </a:lnSpc>
              <a:spcBef>
                <a:spcPts val="1200"/>
              </a:spcBef>
              <a:spcAft>
                <a:spcPts val="1800"/>
              </a:spcAft>
              <a:buClrTx/>
              <a:buSzTx/>
              <a:buFont typeface="+mj-lt"/>
              <a:buAutoNum type="arabicPeriod"/>
              <a:tabLst/>
              <a:defRPr/>
            </a:pPr>
            <a:r>
              <a:rPr lang="fr-FR" sz="2000" b="1" i="0" u="none" strike="noStrike" cap="none" baseline="0" dirty="0">
                <a:solidFill>
                  <a:srgbClr val="2561AA"/>
                </a:solidFill>
                <a:latin typeface="PT Sans"/>
                <a:ea typeface="PT Sans"/>
                <a:cs typeface="PT Sans"/>
                <a:sym typeface="PT Sans"/>
              </a:rPr>
              <a:t>La phase d’implémentation</a:t>
            </a:r>
          </a:p>
          <a:p>
            <a:pPr marL="1169988" marR="0" lvl="1" indent="-619125" algn="just" defTabSz="914400" rtl="0" eaLnBrk="1" fontAlgn="auto" latinLnBrk="0" hangingPunct="1">
              <a:lnSpc>
                <a:spcPct val="100000"/>
              </a:lnSpc>
              <a:spcBef>
                <a:spcPts val="1200"/>
              </a:spcBef>
              <a:spcAft>
                <a:spcPts val="1800"/>
              </a:spcAft>
              <a:buClrTx/>
              <a:buSzTx/>
              <a:buFont typeface="+mj-lt"/>
              <a:buAutoNum type="arabicPeriod"/>
              <a:tabLst/>
              <a:defRPr/>
            </a:pPr>
            <a:endParaRPr lang="fr-FR" sz="2000" b="1" i="0" u="none" strike="noStrike" cap="none" dirty="0">
              <a:solidFill>
                <a:srgbClr val="2561AA"/>
              </a:solidFill>
              <a:latin typeface="PT Sans"/>
              <a:ea typeface="PT Sans"/>
              <a:cs typeface="PT Sans"/>
              <a:sym typeface="PT Sans"/>
            </a:endParaRPr>
          </a:p>
        </p:txBody>
      </p:sp>
      <p:pic>
        <p:nvPicPr>
          <p:cNvPr id="40" name="Image 3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77178" y="-98474"/>
            <a:ext cx="3424318" cy="3800474"/>
          </a:xfrm>
          <a:prstGeom prst="rect">
            <a:avLst/>
          </a:prstGeom>
        </p:spPr>
      </p:pic>
      <p:sp>
        <p:nvSpPr>
          <p:cNvPr id="30" name="Rectangle 29">
            <a:extLst>
              <a:ext uri="{FF2B5EF4-FFF2-40B4-BE49-F238E27FC236}">
                <a16:creationId xmlns:a16="http://schemas.microsoft.com/office/drawing/2014/main" id="{6187A255-96D4-4682-BADA-FB791BD72191}"/>
              </a:ext>
            </a:extLst>
          </p:cNvPr>
          <p:cNvSpPr/>
          <p:nvPr userDrawn="1"/>
        </p:nvSpPr>
        <p:spPr>
          <a:xfrm>
            <a:off x="723411" y="5870373"/>
            <a:ext cx="540000" cy="324000"/>
          </a:xfrm>
          <a:prstGeom prst="rect">
            <a:avLst/>
          </a:prstGeom>
          <a:noFill/>
          <a:ln w="12700">
            <a:solidFill>
              <a:srgbClr val="404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2"/>
              </a:solidFill>
              <a:latin typeface="Calibri" panose="020F0502020204030204" pitchFamily="34" charset="0"/>
            </a:endParaRPr>
          </a:p>
        </p:txBody>
      </p:sp>
      <p:cxnSp>
        <p:nvCxnSpPr>
          <p:cNvPr id="38" name="Connecteur droit 37">
            <a:extLst>
              <a:ext uri="{FF2B5EF4-FFF2-40B4-BE49-F238E27FC236}">
                <a16:creationId xmlns:a16="http://schemas.microsoft.com/office/drawing/2014/main" id="{513C36EC-9F9A-46E4-9768-199D6B6F80C1}"/>
              </a:ext>
            </a:extLst>
          </p:cNvPr>
          <p:cNvCxnSpPr/>
          <p:nvPr userDrawn="1"/>
        </p:nvCxnSpPr>
        <p:spPr>
          <a:xfrm>
            <a:off x="1387190" y="5798381"/>
            <a:ext cx="0" cy="468000"/>
          </a:xfrm>
          <a:prstGeom prst="line">
            <a:avLst/>
          </a:prstGeom>
          <a:ln w="12700">
            <a:solidFill>
              <a:srgbClr val="4043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52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271" y="651595"/>
            <a:ext cx="12193200" cy="72000"/>
          </a:xfrm>
          <a:prstGeom prst="rect">
            <a:avLst/>
          </a:prstGeom>
          <a:solidFill>
            <a:srgbClr val="40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202DBB9A-3092-4BEA-94DC-B19FE07B8E3D}"/>
              </a:ext>
            </a:extLst>
          </p:cNvPr>
          <p:cNvGrpSpPr/>
          <p:nvPr userDrawn="1"/>
        </p:nvGrpSpPr>
        <p:grpSpPr>
          <a:xfrm>
            <a:off x="-931" y="-30352"/>
            <a:ext cx="12193200" cy="684000"/>
            <a:chOff x="-14266" y="1038834"/>
            <a:chExt cx="12193200" cy="684000"/>
          </a:xfrm>
        </p:grpSpPr>
        <p:sp>
          <p:nvSpPr>
            <p:cNvPr id="19" name="Zone de texte 2">
              <a:extLst>
                <a:ext uri="{FF2B5EF4-FFF2-40B4-BE49-F238E27FC236}">
                  <a16:creationId xmlns:a16="http://schemas.microsoft.com/office/drawing/2014/main" id="{A4BD8E7F-A35A-45CE-9378-5EA8D80199DE}"/>
                </a:ext>
              </a:extLst>
            </p:cNvPr>
            <p:cNvSpPr txBox="1"/>
            <p:nvPr userDrawn="1"/>
          </p:nvSpPr>
          <p:spPr>
            <a:xfrm>
              <a:off x="-14266" y="1038834"/>
              <a:ext cx="12193200" cy="684000"/>
            </a:xfrm>
            <a:prstGeom prst="rect">
              <a:avLst/>
            </a:prstGeom>
            <a:solidFill>
              <a:srgbClr val="2561AA"/>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fr-FR" sz="1100" dirty="0">
                <a:effectLst/>
                <a:ea typeface="Calibri"/>
                <a:cs typeface="Times New Roman"/>
              </a:endParaRPr>
            </a:p>
          </p:txBody>
        </p:sp>
        <p:grpSp>
          <p:nvGrpSpPr>
            <p:cNvPr id="20" name="Groupe 19">
              <a:extLst>
                <a:ext uri="{FF2B5EF4-FFF2-40B4-BE49-F238E27FC236}">
                  <a16:creationId xmlns:a16="http://schemas.microsoft.com/office/drawing/2014/main" id="{C16A5995-4FAD-4DEB-B4BB-66E8AEEC6C68}"/>
                </a:ext>
              </a:extLst>
            </p:cNvPr>
            <p:cNvGrpSpPr/>
            <p:nvPr userDrawn="1"/>
          </p:nvGrpSpPr>
          <p:grpSpPr>
            <a:xfrm>
              <a:off x="11254739" y="1120024"/>
              <a:ext cx="923836" cy="523875"/>
              <a:chOff x="11761242" y="66675"/>
              <a:chExt cx="923836" cy="523875"/>
            </a:xfrm>
          </p:grpSpPr>
          <p:sp>
            <p:nvSpPr>
              <p:cNvPr id="22" name="Rectangle 21">
                <a:extLst>
                  <a:ext uri="{FF2B5EF4-FFF2-40B4-BE49-F238E27FC236}">
                    <a16:creationId xmlns:a16="http://schemas.microsoft.com/office/drawing/2014/main" id="{CC869E00-B650-4699-8089-9A9790E0C9FB}"/>
                  </a:ext>
                </a:extLst>
              </p:cNvPr>
              <p:cNvSpPr/>
              <p:nvPr userDrawn="1"/>
            </p:nvSpPr>
            <p:spPr>
              <a:xfrm>
                <a:off x="12001078" y="66675"/>
                <a:ext cx="684000" cy="52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a:extLst>
                  <a:ext uri="{FF2B5EF4-FFF2-40B4-BE49-F238E27FC236}">
                    <a16:creationId xmlns:a16="http://schemas.microsoft.com/office/drawing/2014/main" id="{ED29586C-8FD4-4D50-9E37-F846C0B01D48}"/>
                  </a:ext>
                </a:extLst>
              </p:cNvPr>
              <p:cNvSpPr/>
              <p:nvPr userDrawn="1"/>
            </p:nvSpPr>
            <p:spPr>
              <a:xfrm rot="10800000">
                <a:off x="11761242" y="66676"/>
                <a:ext cx="240269" cy="52387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2" name="Rectangle 11">
            <a:extLst>
              <a:ext uri="{FF2B5EF4-FFF2-40B4-BE49-F238E27FC236}">
                <a16:creationId xmlns:a16="http://schemas.microsoft.com/office/drawing/2014/main" id="{7A4B6C41-3050-43B0-9A45-4A23B89F1762}"/>
              </a:ext>
            </a:extLst>
          </p:cNvPr>
          <p:cNvSpPr/>
          <p:nvPr userDrawn="1"/>
        </p:nvSpPr>
        <p:spPr>
          <a:xfrm>
            <a:off x="-11056" y="6570000"/>
            <a:ext cx="12204000" cy="288000"/>
          </a:xfrm>
          <a:prstGeom prst="rect">
            <a:avLst/>
          </a:prstGeom>
          <a:solidFill>
            <a:srgbClr val="404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16">
            <a:extLst>
              <a:ext uri="{FF2B5EF4-FFF2-40B4-BE49-F238E27FC236}">
                <a16:creationId xmlns:a16="http://schemas.microsoft.com/office/drawing/2014/main" id="{4E9603D2-6486-46D2-8E4A-266F5CC943AA}"/>
              </a:ext>
            </a:extLst>
          </p:cNvPr>
          <p:cNvSpPr txBox="1"/>
          <p:nvPr userDrawn="1"/>
        </p:nvSpPr>
        <p:spPr>
          <a:xfrm>
            <a:off x="11061810" y="6609474"/>
            <a:ext cx="1115616" cy="248526"/>
          </a:xfrm>
          <a:prstGeom prst="rect">
            <a:avLst/>
          </a:prstGeom>
          <a:noFill/>
        </p:spPr>
        <p:txBody>
          <a:bodyPr wrap="square" anchor="ctr" anchorCtr="0">
            <a:noAutofit/>
          </a:bodyPr>
          <a:lstStyle/>
          <a:p>
            <a:pPr algn="r" fontAlgn="auto">
              <a:spcBef>
                <a:spcPts val="0"/>
              </a:spcBef>
              <a:spcAft>
                <a:spcPts val="0"/>
              </a:spcAft>
              <a:defRPr/>
            </a:pPr>
            <a:r>
              <a:rPr lang="fr-FR" sz="800" i="1" dirty="0">
                <a:solidFill>
                  <a:schemeClr val="bg1"/>
                </a:solidFill>
                <a:latin typeface="Nexa Light" pitchFamily="50" charset="0"/>
              </a:rPr>
              <a:t>Diapositive</a:t>
            </a:r>
            <a:r>
              <a:rPr lang="fr-FR" sz="800" i="1" baseline="0" dirty="0">
                <a:solidFill>
                  <a:schemeClr val="bg1"/>
                </a:solidFill>
                <a:latin typeface="Nexa Light" pitchFamily="50" charset="0"/>
              </a:rPr>
              <a:t> </a:t>
            </a:r>
            <a:fld id="{9EEA3464-3B33-435D-ADCF-E56B98561E1B}" type="slidenum">
              <a:rPr lang="fr-FR" sz="800" i="1" smtClean="0">
                <a:solidFill>
                  <a:schemeClr val="bg1"/>
                </a:solidFill>
                <a:latin typeface="Nexa Light" pitchFamily="50" charset="0"/>
              </a:rPr>
              <a:t>‹N°›</a:t>
            </a:fld>
            <a:endParaRPr lang="fr-FR" sz="800" i="1" dirty="0">
              <a:solidFill>
                <a:schemeClr val="bg1"/>
              </a:solidFill>
              <a:latin typeface="Nexa Light" pitchFamily="50" charset="0"/>
            </a:endParaRPr>
          </a:p>
        </p:txBody>
      </p:sp>
      <p:sp>
        <p:nvSpPr>
          <p:cNvPr id="25" name="ZoneTexte 16">
            <a:extLst>
              <a:ext uri="{FF2B5EF4-FFF2-40B4-BE49-F238E27FC236}">
                <a16:creationId xmlns:a16="http://schemas.microsoft.com/office/drawing/2014/main" id="{CBAC660F-6B47-4E47-A59C-48FB67AF7E13}"/>
              </a:ext>
            </a:extLst>
          </p:cNvPr>
          <p:cNvSpPr txBox="1"/>
          <p:nvPr userDrawn="1"/>
        </p:nvSpPr>
        <p:spPr>
          <a:xfrm>
            <a:off x="-3398" y="6597384"/>
            <a:ext cx="1191022" cy="260616"/>
          </a:xfrm>
          <a:prstGeom prst="rect">
            <a:avLst/>
          </a:prstGeom>
          <a:noFill/>
        </p:spPr>
        <p:txBody>
          <a:bodyPr wrap="square" anchor="ctr" anchorCtr="0">
            <a:noAutofit/>
          </a:bodyPr>
          <a:lstStyle/>
          <a:p>
            <a:pPr algn="l" fontAlgn="auto">
              <a:spcBef>
                <a:spcPts val="0"/>
              </a:spcBef>
              <a:spcAft>
                <a:spcPts val="0"/>
              </a:spcAft>
              <a:defRPr/>
            </a:pPr>
            <a:fld id="{9D7C6F8B-AD9F-451C-BA25-C1BFCD0F4E86}" type="datetime4">
              <a:rPr lang="fr-FR" sz="800" i="1" smtClean="0">
                <a:solidFill>
                  <a:schemeClr val="bg1"/>
                </a:solidFill>
                <a:latin typeface="Nexa Light" pitchFamily="50" charset="0"/>
              </a:rPr>
              <a:t>20 mai 2021</a:t>
            </a:fld>
            <a:endParaRPr lang="fr-FR" sz="800" i="1" dirty="0">
              <a:solidFill>
                <a:schemeClr val="bg1"/>
              </a:solidFill>
              <a:latin typeface="Nexa Light" pitchFamily="50" charset="0"/>
            </a:endParaRPr>
          </a:p>
        </p:txBody>
      </p:sp>
      <p:pic>
        <p:nvPicPr>
          <p:cNvPr id="27" name="Image 26">
            <a:extLst>
              <a:ext uri="{FF2B5EF4-FFF2-40B4-BE49-F238E27FC236}">
                <a16:creationId xmlns:a16="http://schemas.microsoft.com/office/drawing/2014/main" id="{4E475E9D-B043-4D29-BEFC-3C171F6E859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576438" y="-1966"/>
            <a:ext cx="615120" cy="615120"/>
          </a:xfrm>
          <a:prstGeom prst="rect">
            <a:avLst/>
          </a:prstGeom>
        </p:spPr>
      </p:pic>
      <p:sp>
        <p:nvSpPr>
          <p:cNvPr id="15" name="ZoneTexte 16">
            <a:extLst>
              <a:ext uri="{FF2B5EF4-FFF2-40B4-BE49-F238E27FC236}">
                <a16:creationId xmlns:a16="http://schemas.microsoft.com/office/drawing/2014/main" id="{A21124E5-BFA4-4FA0-877C-E906710AA7EB}"/>
              </a:ext>
            </a:extLst>
          </p:cNvPr>
          <p:cNvSpPr txBox="1"/>
          <p:nvPr userDrawn="1"/>
        </p:nvSpPr>
        <p:spPr>
          <a:xfrm>
            <a:off x="4810215" y="6561516"/>
            <a:ext cx="2072812" cy="288000"/>
          </a:xfrm>
          <a:prstGeom prst="rect">
            <a:avLst/>
          </a:prstGeom>
          <a:noFill/>
        </p:spPr>
        <p:txBody>
          <a:bodyPr wrap="square" anchor="ctr" anchorCtr="0">
            <a:noAutofit/>
          </a:bodyPr>
          <a:lstStyle/>
          <a:p>
            <a:pPr algn="l" fontAlgn="auto">
              <a:spcBef>
                <a:spcPts val="0"/>
              </a:spcBef>
              <a:spcAft>
                <a:spcPts val="0"/>
              </a:spcAft>
              <a:defRPr/>
            </a:pPr>
            <a:r>
              <a:rPr lang="fr-FR" sz="800" i="0" dirty="0">
                <a:solidFill>
                  <a:schemeClr val="bg1"/>
                </a:solidFill>
                <a:latin typeface="Nexa Light" pitchFamily="50" charset="0"/>
              </a:rPr>
              <a:t>48, Avenue Victor HUGO - 75 016 Paris</a:t>
            </a:r>
          </a:p>
        </p:txBody>
      </p:sp>
      <p:pic>
        <p:nvPicPr>
          <p:cNvPr id="16" name="Graphique 15" descr="Repère">
            <a:extLst>
              <a:ext uri="{FF2B5EF4-FFF2-40B4-BE49-F238E27FC236}">
                <a16:creationId xmlns:a16="http://schemas.microsoft.com/office/drawing/2014/main" id="{FC822389-365B-4963-930A-4A961D96830E}"/>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10031" y="6563808"/>
            <a:ext cx="288000" cy="288000"/>
          </a:xfrm>
          <a:prstGeom prst="rect">
            <a:avLst/>
          </a:prstGeom>
        </p:spPr>
      </p:pic>
      <p:sp>
        <p:nvSpPr>
          <p:cNvPr id="18" name="ZoneTexte 16">
            <a:extLst>
              <a:ext uri="{FF2B5EF4-FFF2-40B4-BE49-F238E27FC236}">
                <a16:creationId xmlns:a16="http://schemas.microsoft.com/office/drawing/2014/main" id="{42644A1A-7CE9-47D7-A38F-50A463778322}"/>
              </a:ext>
            </a:extLst>
          </p:cNvPr>
          <p:cNvSpPr txBox="1"/>
          <p:nvPr userDrawn="1"/>
        </p:nvSpPr>
        <p:spPr>
          <a:xfrm>
            <a:off x="7194954" y="6563904"/>
            <a:ext cx="1687746" cy="288000"/>
          </a:xfrm>
          <a:prstGeom prst="rect">
            <a:avLst/>
          </a:prstGeom>
          <a:no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Nexa Light" pitchFamily="50" charset="0"/>
                <a:ea typeface="+mn-ea"/>
                <a:cs typeface="+mn-cs"/>
              </a:rPr>
              <a:t>Tel : +33 (0)1 44 17 14 00</a:t>
            </a:r>
          </a:p>
        </p:txBody>
      </p:sp>
      <p:sp>
        <p:nvSpPr>
          <p:cNvPr id="26" name="ZoneTexte 16">
            <a:extLst>
              <a:ext uri="{FF2B5EF4-FFF2-40B4-BE49-F238E27FC236}">
                <a16:creationId xmlns:a16="http://schemas.microsoft.com/office/drawing/2014/main" id="{AAE02D55-3AA5-4CEA-B52F-7B1DCD7CA12A}"/>
              </a:ext>
            </a:extLst>
          </p:cNvPr>
          <p:cNvSpPr txBox="1"/>
          <p:nvPr userDrawn="1"/>
        </p:nvSpPr>
        <p:spPr>
          <a:xfrm>
            <a:off x="2173231" y="6562710"/>
            <a:ext cx="2520000" cy="288000"/>
          </a:xfrm>
          <a:prstGeom prst="rect">
            <a:avLst/>
          </a:prstGeom>
          <a:noFill/>
        </p:spPr>
        <p:txBody>
          <a:bodyPr wrap="square" anchor="ctr" anchorCtr="0">
            <a:noAutofit/>
          </a:bodyPr>
          <a:lstStyle/>
          <a:p>
            <a:pPr algn="ctr" fontAlgn="auto">
              <a:spcBef>
                <a:spcPts val="0"/>
              </a:spcBef>
              <a:spcAft>
                <a:spcPts val="0"/>
              </a:spcAft>
              <a:defRPr/>
            </a:pPr>
            <a:r>
              <a:rPr lang="fr-FR" sz="800" i="0" dirty="0">
                <a:solidFill>
                  <a:schemeClr val="bg1"/>
                </a:solidFill>
                <a:latin typeface="Nexa Light" pitchFamily="50" charset="0"/>
              </a:rPr>
              <a:t>© 2007-2019 AVISIA - Tous droits réservés</a:t>
            </a:r>
          </a:p>
        </p:txBody>
      </p:sp>
      <p:pic>
        <p:nvPicPr>
          <p:cNvPr id="28" name="Graphique 27" descr="Téléphone">
            <a:extLst>
              <a:ext uri="{FF2B5EF4-FFF2-40B4-BE49-F238E27FC236}">
                <a16:creationId xmlns:a16="http://schemas.microsoft.com/office/drawing/2014/main" id="{3EFEC00A-F965-43E8-8767-8E6844ADD1A8}"/>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994584" y="6561888"/>
            <a:ext cx="288000" cy="288000"/>
          </a:xfrm>
          <a:prstGeom prst="rect">
            <a:avLst/>
          </a:prstGeom>
        </p:spPr>
      </p:pic>
      <p:pic>
        <p:nvPicPr>
          <p:cNvPr id="29" name="Graphique 28" descr="Discussion">
            <a:extLst>
              <a:ext uri="{FF2B5EF4-FFF2-40B4-BE49-F238E27FC236}">
                <a16:creationId xmlns:a16="http://schemas.microsoft.com/office/drawing/2014/main" id="{52A7E5F6-1F2D-4EC9-BA54-5EA8C4DB772A}"/>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625889" y="6566860"/>
            <a:ext cx="288000" cy="288000"/>
          </a:xfrm>
          <a:prstGeom prst="rect">
            <a:avLst/>
          </a:prstGeom>
        </p:spPr>
      </p:pic>
      <p:sp>
        <p:nvSpPr>
          <p:cNvPr id="30" name="ZoneTexte 16">
            <a:extLst>
              <a:ext uri="{FF2B5EF4-FFF2-40B4-BE49-F238E27FC236}">
                <a16:creationId xmlns:a16="http://schemas.microsoft.com/office/drawing/2014/main" id="{77B5DDBE-553F-4F62-903B-A5624A4D6DC4}"/>
              </a:ext>
            </a:extLst>
          </p:cNvPr>
          <p:cNvSpPr txBox="1"/>
          <p:nvPr userDrawn="1"/>
        </p:nvSpPr>
        <p:spPr>
          <a:xfrm>
            <a:off x="8843707" y="6561516"/>
            <a:ext cx="1080000" cy="288000"/>
          </a:xfrm>
          <a:prstGeom prst="rect">
            <a:avLst/>
          </a:prstGeom>
          <a:no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Nexa Light" pitchFamily="50" charset="0"/>
                <a:ea typeface="+mn-ea"/>
                <a:cs typeface="+mn-cs"/>
              </a:rPr>
              <a:t>contact@avisia.fr </a:t>
            </a:r>
          </a:p>
        </p:txBody>
      </p:sp>
    </p:spTree>
    <p:extLst>
      <p:ext uri="{BB962C8B-B14F-4D97-AF65-F5344CB8AC3E}">
        <p14:creationId xmlns:p14="http://schemas.microsoft.com/office/powerpoint/2010/main" val="969499520"/>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61" r:id="rId3"/>
    <p:sldLayoutId id="2147483677" r:id="rId4"/>
    <p:sldLayoutId id="2147483678" r:id="rId5"/>
    <p:sldLayoutId id="2147483680" r:id="rId6"/>
    <p:sldLayoutId id="2147483681" r:id="rId7"/>
    <p:sldLayoutId id="2147483679" r:id="rId8"/>
  </p:sldLayoutIdLst>
  <p:txStyles>
    <p:titleStyle>
      <a:lvl1pPr algn="l" defTabSz="914400" rtl="0" eaLnBrk="1" latinLnBrk="0" hangingPunct="1">
        <a:spcBef>
          <a:spcPct val="0"/>
        </a:spcBef>
        <a:buNone/>
        <a:defRPr lang="fr-FR" sz="2400" b="1" kern="1200" smtClean="0">
          <a:solidFill>
            <a:schemeClr val="bg1"/>
          </a:solidFill>
          <a:latin typeface="Nexa Bold" pitchFamily="50" charset="0"/>
          <a:ea typeface="+mj-ea"/>
          <a:cs typeface="Lucida Sans Unicode"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asketball-reference.com/leagues/NBA_2019_per_gam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r.python-requests.org/en/lat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D19A6-B8C8-4EAD-A48E-525BD025554B}"/>
              </a:ext>
            </a:extLst>
          </p:cNvPr>
          <p:cNvSpPr>
            <a:spLocks noGrp="1"/>
          </p:cNvSpPr>
          <p:nvPr>
            <p:ph type="title"/>
          </p:nvPr>
        </p:nvSpPr>
        <p:spPr/>
        <p:txBody>
          <a:bodyPr/>
          <a:lstStyle/>
          <a:p>
            <a:r>
              <a:rPr lang="fr-FR" sz="4000" dirty="0"/>
              <a:t>DATA, DIGITAL &amp; TECHNOLOGY</a:t>
            </a:r>
          </a:p>
        </p:txBody>
      </p:sp>
    </p:spTree>
    <p:extLst>
      <p:ext uri="{BB962C8B-B14F-4D97-AF65-F5344CB8AC3E}">
        <p14:creationId xmlns:p14="http://schemas.microsoft.com/office/powerpoint/2010/main" val="145677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89767" y="910662"/>
            <a:ext cx="11808000" cy="5544000"/>
          </a:xfrm>
        </p:spPr>
        <p:txBody>
          <a:bodyPr/>
          <a:lstStyle/>
          <a:p>
            <a:r>
              <a:rPr lang="fr-FR" dirty="0"/>
              <a:t>Une fois les données récupérer on va les stocker dans un </a:t>
            </a:r>
            <a:r>
              <a:rPr lang="fr-FR" dirty="0" err="1"/>
              <a:t>DataFrame</a:t>
            </a:r>
            <a:r>
              <a:rPr lang="fr-FR" dirty="0"/>
              <a:t> en utilisant </a:t>
            </a:r>
            <a:r>
              <a:rPr lang="fr-FR" b="1" dirty="0"/>
              <a:t>la librairie pandas.</a:t>
            </a:r>
          </a:p>
          <a:p>
            <a:r>
              <a:rPr lang="fr-FR" dirty="0"/>
              <a:t>C’est une librairie qui permet de gérer les structures complexes adaptées à la gestion de données.</a:t>
            </a:r>
          </a:p>
          <a:p>
            <a:endParaRPr lang="fr-FR" dirty="0"/>
          </a:p>
          <a:p>
            <a:r>
              <a:rPr lang="fr-FR" dirty="0"/>
              <a:t>Pour créer le </a:t>
            </a:r>
            <a:r>
              <a:rPr lang="fr-FR" dirty="0" err="1"/>
              <a:t>DataFrame</a:t>
            </a:r>
            <a:r>
              <a:rPr lang="fr-FR" dirty="0"/>
              <a:t> dans notre exemple, on spécifie en entrée notre liste de listes de données sur les joueurs et aussi notre liste des noms de colonnes. Ensuite on peut faire des manipulations sur ce </a:t>
            </a:r>
            <a:r>
              <a:rPr lang="fr-FR" dirty="0" err="1"/>
              <a:t>DataFrame</a:t>
            </a:r>
            <a:r>
              <a:rPr lang="fr-FR" dirty="0"/>
              <a:t> comme supprimer des lignes vides ou renommer des colonnes. On peut aussi enregistrer le </a:t>
            </a:r>
            <a:r>
              <a:rPr lang="fr-FR" dirty="0" err="1"/>
              <a:t>DataFrame</a:t>
            </a:r>
            <a:r>
              <a:rPr lang="fr-FR" dirty="0"/>
              <a:t> dans un csv.</a:t>
            </a:r>
          </a:p>
          <a:p>
            <a:r>
              <a:rPr lang="fr-FR" dirty="0"/>
              <a:t>Pour en savoir sur la librairie pandas et la manipulation d’un </a:t>
            </a:r>
            <a:r>
              <a:rPr lang="fr-FR" dirty="0" err="1"/>
              <a:t>DataFrame</a:t>
            </a:r>
            <a:r>
              <a:rPr lang="fr-FR" dirty="0"/>
              <a:t> plus nous vous invitons à voir ou revoir la formation Avisia sur le </a:t>
            </a:r>
            <a:r>
              <a:rPr lang="fr-FR" dirty="0" err="1"/>
              <a:t>Datamanagement</a:t>
            </a:r>
            <a:r>
              <a:rPr lang="fr-FR" dirty="0"/>
              <a:t> en python.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3" name="Titre 2"/>
          <p:cNvSpPr>
            <a:spLocks noGrp="1"/>
          </p:cNvSpPr>
          <p:nvPr>
            <p:ph type="title"/>
          </p:nvPr>
        </p:nvSpPr>
        <p:spPr/>
        <p:txBody>
          <a:bodyPr/>
          <a:lstStyle/>
          <a:p>
            <a:r>
              <a:rPr lang="fr-FR" dirty="0"/>
              <a:t>Enregistrer les données dans un </a:t>
            </a:r>
            <a:r>
              <a:rPr lang="fr-FR" dirty="0" err="1"/>
              <a:t>DataFrame</a:t>
            </a:r>
            <a:endParaRPr lang="fr-FR" dirty="0"/>
          </a:p>
        </p:txBody>
      </p:sp>
      <p:sp>
        <p:nvSpPr>
          <p:cNvPr id="6" name="ZoneTexte 5"/>
          <p:cNvSpPr txBox="1"/>
          <p:nvPr/>
        </p:nvSpPr>
        <p:spPr>
          <a:xfrm>
            <a:off x="1517148" y="3096397"/>
            <a:ext cx="9153237" cy="3293209"/>
          </a:xfrm>
          <a:prstGeom prst="rect">
            <a:avLst/>
          </a:prstGeom>
          <a:solidFill>
            <a:schemeClr val="bg1">
              <a:lumMod val="95000"/>
            </a:schemeClr>
          </a:solidFill>
        </p:spPr>
        <p:txBody>
          <a:bodyPr wrap="square" rtlCol="0">
            <a:spAutoFit/>
          </a:bodyPr>
          <a:lstStyle/>
          <a:p>
            <a:r>
              <a:rPr lang="fr-FR" sz="1600" dirty="0">
                <a:solidFill>
                  <a:srgbClr val="0070C0"/>
                </a:solidFill>
                <a:latin typeface="PT Sans" panose="020B0503020203020204" pitchFamily="34" charset="0"/>
                <a:cs typeface="Lucida Sans Unicode" pitchFamily="34" charset="0"/>
              </a:rPr>
              <a:t>import</a:t>
            </a:r>
            <a:r>
              <a:rPr lang="fr-FR" sz="1600" dirty="0">
                <a:solidFill>
                  <a:schemeClr val="bg1">
                    <a:lumMod val="50000"/>
                  </a:schemeClr>
                </a:solidFill>
                <a:latin typeface="PT Sans" panose="020B0503020203020204" pitchFamily="34" charset="0"/>
                <a:cs typeface="Lucida Sans Unicode" pitchFamily="34" charset="0"/>
              </a:rPr>
              <a:t> </a:t>
            </a:r>
            <a:r>
              <a:rPr lang="fr-FR" sz="1600" dirty="0">
                <a:latin typeface="PT Sans" panose="020B0503020203020204" pitchFamily="34" charset="0"/>
                <a:cs typeface="Lucida Sans Unicode" pitchFamily="34" charset="0"/>
              </a:rPr>
              <a:t>pandas</a:t>
            </a:r>
            <a:r>
              <a:rPr lang="fr-FR" sz="1600" dirty="0">
                <a:solidFill>
                  <a:schemeClr val="bg1">
                    <a:lumMod val="50000"/>
                  </a:schemeClr>
                </a:solidFill>
                <a:latin typeface="PT Sans" panose="020B0503020203020204" pitchFamily="34" charset="0"/>
                <a:cs typeface="Lucida Sans Unicode" pitchFamily="34" charset="0"/>
              </a:rPr>
              <a:t> </a:t>
            </a:r>
            <a:r>
              <a:rPr lang="fr-FR" sz="1600" dirty="0">
                <a:solidFill>
                  <a:srgbClr val="0070C0"/>
                </a:solidFill>
                <a:latin typeface="PT Sans" panose="020B0503020203020204" pitchFamily="34" charset="0"/>
                <a:cs typeface="Lucida Sans Unicode" pitchFamily="34" charset="0"/>
              </a:rPr>
              <a:t>as</a:t>
            </a:r>
            <a:r>
              <a:rPr lang="fr-FR" sz="1600" dirty="0">
                <a:solidFill>
                  <a:schemeClr val="bg1">
                    <a:lumMod val="50000"/>
                  </a:schemeClr>
                </a:solidFill>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pd</a:t>
            </a:r>
            <a:endParaRPr lang="fr-FR" sz="1600" dirty="0">
              <a:latin typeface="PT Sans" panose="020B0503020203020204" pitchFamily="34" charset="0"/>
              <a:cs typeface="Lucida Sans Unicode" pitchFamily="34" charset="0"/>
            </a:endParaRPr>
          </a:p>
          <a:p>
            <a:r>
              <a:rPr lang="fr-FR" sz="1600" i="1" dirty="0">
                <a:solidFill>
                  <a:schemeClr val="bg1">
                    <a:lumMod val="50000"/>
                  </a:schemeClr>
                </a:solidFill>
                <a:latin typeface="PT Sans" panose="020B0503020203020204" pitchFamily="34" charset="0"/>
                <a:cs typeface="Lucida Sans Unicode" pitchFamily="34" charset="0"/>
              </a:rPr>
              <a:t>#création d'un </a:t>
            </a:r>
            <a:r>
              <a:rPr lang="fr-FR" sz="1600" i="1" dirty="0" err="1">
                <a:solidFill>
                  <a:schemeClr val="bg1">
                    <a:lumMod val="50000"/>
                  </a:schemeClr>
                </a:solidFill>
                <a:latin typeface="PT Sans" panose="020B0503020203020204" pitchFamily="34" charset="0"/>
                <a:cs typeface="Lucida Sans Unicode" pitchFamily="34" charset="0"/>
              </a:rPr>
              <a:t>dataframe</a:t>
            </a:r>
            <a:r>
              <a:rPr lang="fr-FR" sz="1600" i="1" dirty="0">
                <a:solidFill>
                  <a:schemeClr val="bg1">
                    <a:lumMod val="50000"/>
                  </a:schemeClr>
                </a:solidFill>
                <a:latin typeface="PT Sans" panose="020B0503020203020204" pitchFamily="34" charset="0"/>
                <a:cs typeface="Lucida Sans Unicode" pitchFamily="34" charset="0"/>
              </a:rPr>
              <a:t> avec les données des joueurs en reprenant les en-têtes de colonnes extraits précédemment</a:t>
            </a:r>
          </a:p>
          <a:p>
            <a:r>
              <a:rPr lang="fr-FR" sz="1600" dirty="0" err="1">
                <a:latin typeface="PT Sans" panose="020B0503020203020204" pitchFamily="34" charset="0"/>
                <a:cs typeface="Lucida Sans Unicode" pitchFamily="34" charset="0"/>
              </a:rPr>
              <a:t>df</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pd.DataFrame</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player_data</a:t>
            </a:r>
            <a:r>
              <a:rPr lang="fr-FR" sz="1600" dirty="0">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columns</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column_headers</a:t>
            </a:r>
            <a:r>
              <a:rPr lang="fr-FR" sz="1600" dirty="0">
                <a:latin typeface="PT Sans" panose="020B0503020203020204" pitchFamily="34" charset="0"/>
                <a:cs typeface="Lucida Sans Unicode" pitchFamily="34" charset="0"/>
              </a:rPr>
              <a:t>)</a:t>
            </a:r>
          </a:p>
          <a:p>
            <a:r>
              <a:rPr lang="fr-FR" sz="1600" i="1" dirty="0">
                <a:solidFill>
                  <a:schemeClr val="bg1">
                    <a:lumMod val="50000"/>
                  </a:schemeClr>
                </a:solidFill>
                <a:latin typeface="PT Sans" panose="020B0503020203020204" pitchFamily="34" charset="0"/>
                <a:cs typeface="Lucida Sans Unicode" pitchFamily="34" charset="0"/>
              </a:rPr>
              <a:t>#on supprime les lignes vides</a:t>
            </a:r>
          </a:p>
          <a:p>
            <a:r>
              <a:rPr lang="fr-FR" sz="1600" dirty="0" err="1">
                <a:latin typeface="PT Sans" panose="020B0503020203020204" pitchFamily="34" charset="0"/>
                <a:cs typeface="Lucida Sans Unicode" pitchFamily="34" charset="0"/>
              </a:rPr>
              <a:t>df</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df</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df.Player.notnull</a:t>
            </a:r>
            <a:r>
              <a:rPr lang="fr-FR" sz="1600" dirty="0">
                <a:latin typeface="PT Sans" panose="020B0503020203020204" pitchFamily="34" charset="0"/>
                <a:cs typeface="Lucida Sans Unicode" pitchFamily="34" charset="0"/>
              </a:rPr>
              <a:t>()]</a:t>
            </a:r>
          </a:p>
          <a:p>
            <a:r>
              <a:rPr lang="fr-FR" sz="1600" i="1" dirty="0">
                <a:solidFill>
                  <a:schemeClr val="bg1">
                    <a:lumMod val="50000"/>
                  </a:schemeClr>
                </a:solidFill>
                <a:latin typeface="PT Sans" panose="020B0503020203020204" pitchFamily="34" charset="0"/>
                <a:cs typeface="Lucida Sans Unicode" pitchFamily="34" charset="0"/>
              </a:rPr>
              <a:t>#</a:t>
            </a:r>
            <a:r>
              <a:rPr lang="fr-FR" sz="1600" i="1" dirty="0" err="1">
                <a:solidFill>
                  <a:schemeClr val="bg1">
                    <a:lumMod val="50000"/>
                  </a:schemeClr>
                </a:solidFill>
                <a:latin typeface="PT Sans" panose="020B0503020203020204" pitchFamily="34" charset="0"/>
                <a:cs typeface="Lucida Sans Unicode" pitchFamily="34" charset="0"/>
              </a:rPr>
              <a:t>renommage</a:t>
            </a:r>
            <a:r>
              <a:rPr lang="fr-FR" sz="1600" i="1" dirty="0">
                <a:solidFill>
                  <a:schemeClr val="bg1">
                    <a:lumMod val="50000"/>
                  </a:schemeClr>
                </a:solidFill>
                <a:latin typeface="PT Sans" panose="020B0503020203020204" pitchFamily="34" charset="0"/>
                <a:cs typeface="Lucida Sans Unicode" pitchFamily="34" charset="0"/>
              </a:rPr>
              <a:t> d'une colonne</a:t>
            </a:r>
          </a:p>
          <a:p>
            <a:r>
              <a:rPr lang="fr-FR" sz="1600" dirty="0" err="1">
                <a:latin typeface="PT Sans" panose="020B0503020203020204" pitchFamily="34" charset="0"/>
                <a:cs typeface="Lucida Sans Unicode" pitchFamily="34" charset="0"/>
              </a:rPr>
              <a:t>df.rename</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columns</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'PS/G':'</a:t>
            </a:r>
            <a:r>
              <a:rPr lang="fr-FR" sz="1600" dirty="0" err="1">
                <a:solidFill>
                  <a:srgbClr val="00B050"/>
                </a:solidFill>
                <a:latin typeface="PT Sans" panose="020B0503020203020204" pitchFamily="34" charset="0"/>
                <a:cs typeface="Lucida Sans Unicode" pitchFamily="34" charset="0"/>
              </a:rPr>
              <a:t>PS_per_G</a:t>
            </a:r>
            <a:r>
              <a:rPr lang="fr-FR" sz="1600" dirty="0">
                <a:solidFill>
                  <a:srgbClr val="00B050"/>
                </a:solidFill>
                <a:latin typeface="PT Sans" panose="020B0503020203020204" pitchFamily="34" charset="0"/>
                <a:cs typeface="Lucida Sans Unicode" pitchFamily="34" charset="0"/>
              </a:rPr>
              <a:t>'</a:t>
            </a:r>
            <a:r>
              <a:rPr lang="fr-FR" sz="1600" dirty="0">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inplace</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True</a:t>
            </a:r>
            <a:r>
              <a:rPr lang="fr-FR" sz="1600" dirty="0">
                <a:latin typeface="PT Sans" panose="020B0503020203020204" pitchFamily="34" charset="0"/>
                <a:cs typeface="Lucida Sans Unicode" pitchFamily="34" charset="0"/>
              </a:rPr>
              <a:t>)</a:t>
            </a:r>
          </a:p>
          <a:p>
            <a:endParaRPr lang="fr-FR" sz="1600" dirty="0">
              <a:latin typeface="PT Sans" panose="020B0503020203020204" pitchFamily="34" charset="0"/>
              <a:cs typeface="Lucida Sans Unicode" pitchFamily="34" charset="0"/>
            </a:endParaRPr>
          </a:p>
          <a:p>
            <a:r>
              <a:rPr lang="fr-FR" sz="1600" i="1" dirty="0">
                <a:solidFill>
                  <a:schemeClr val="bg1">
                    <a:lumMod val="50000"/>
                  </a:schemeClr>
                </a:solidFill>
                <a:latin typeface="PT Sans" panose="020B0503020203020204" pitchFamily="34" charset="0"/>
                <a:cs typeface="Lucida Sans Unicode" pitchFamily="34" charset="0"/>
              </a:rPr>
              <a:t>#On sauvegarde les données dans un fichier csv</a:t>
            </a:r>
          </a:p>
          <a:p>
            <a:r>
              <a:rPr lang="fr-FR" sz="1600" dirty="0" err="1">
                <a:latin typeface="PT Sans" panose="020B0503020203020204" pitchFamily="34" charset="0"/>
                <a:cs typeface="Lucida Sans Unicode" pitchFamily="34" charset="0"/>
              </a:rPr>
              <a:t>df.to_csv</a:t>
            </a:r>
            <a:r>
              <a:rPr lang="fr-FR" sz="1600" dirty="0">
                <a:latin typeface="PT Sans" panose="020B0503020203020204" pitchFamily="34" charset="0"/>
                <a:cs typeface="Lucida Sans Unicode" pitchFamily="34" charset="0"/>
              </a:rPr>
              <a:t>( </a:t>
            </a:r>
            <a:r>
              <a:rPr lang="fr-FR" sz="1600" dirty="0">
                <a:solidFill>
                  <a:srgbClr val="00B050"/>
                </a:solidFill>
                <a:latin typeface="PT Sans" panose="020B0503020203020204" pitchFamily="34" charset="0"/>
                <a:cs typeface="Lucida Sans Unicode" pitchFamily="34" charset="0"/>
              </a:rPr>
              <a:t>‘C:/Python/formation/</a:t>
            </a:r>
            <a:r>
              <a:rPr lang="fr-FR" sz="1600" dirty="0" err="1">
                <a:solidFill>
                  <a:srgbClr val="00B050"/>
                </a:solidFill>
                <a:latin typeface="PT Sans" panose="020B0503020203020204" pitchFamily="34" charset="0"/>
                <a:cs typeface="Lucida Sans Unicode" pitchFamily="34" charset="0"/>
              </a:rPr>
              <a:t>data_nba</a:t>
            </a:r>
            <a:r>
              <a:rPr lang="fr-FR" sz="1600" dirty="0">
                <a:solidFill>
                  <a:srgbClr val="00B050"/>
                </a:solidFill>
                <a:latin typeface="PT Sans" panose="020B0503020203020204" pitchFamily="34" charset="0"/>
                <a:cs typeface="Lucida Sans Unicode" pitchFamily="34" charset="0"/>
              </a:rPr>
              <a:t>/stats_joueurs_nba_2018_2019.csv’</a:t>
            </a:r>
            <a:r>
              <a:rPr lang="fr-FR" sz="1600" dirty="0">
                <a:latin typeface="PT Sans" panose="020B0503020203020204" pitchFamily="34" charset="0"/>
                <a:cs typeface="Lucida Sans Unicode" pitchFamily="34" charset="0"/>
              </a:rPr>
              <a:t> )</a:t>
            </a:r>
          </a:p>
          <a:p>
            <a:r>
              <a:rPr lang="fr-FR" sz="1600" i="1" dirty="0">
                <a:solidFill>
                  <a:schemeClr val="bg1">
                    <a:lumMod val="50000"/>
                  </a:schemeClr>
                </a:solidFill>
                <a:latin typeface="PT Sans" panose="020B0503020203020204" pitchFamily="34" charset="0"/>
                <a:cs typeface="Lucida Sans Unicode" pitchFamily="34" charset="0"/>
              </a:rPr>
              <a:t>#On importe le fichier csv directement dans un </a:t>
            </a:r>
            <a:r>
              <a:rPr lang="fr-FR" sz="1600" i="1" dirty="0" err="1">
                <a:solidFill>
                  <a:schemeClr val="bg1">
                    <a:lumMod val="50000"/>
                  </a:schemeClr>
                </a:solidFill>
                <a:latin typeface="PT Sans" panose="020B0503020203020204" pitchFamily="34" charset="0"/>
                <a:cs typeface="Lucida Sans Unicode" pitchFamily="34" charset="0"/>
              </a:rPr>
              <a:t>DataFrame</a:t>
            </a:r>
            <a:endParaRPr lang="fr-FR" sz="1600" i="1" dirty="0">
              <a:solidFill>
                <a:schemeClr val="bg1">
                  <a:lumMod val="50000"/>
                </a:schemeClr>
              </a:solidFill>
              <a:latin typeface="PT Sans" panose="020B0503020203020204" pitchFamily="34" charset="0"/>
              <a:cs typeface="Lucida Sans Unicode" pitchFamily="34" charset="0"/>
            </a:endParaRPr>
          </a:p>
          <a:p>
            <a:r>
              <a:rPr lang="fr-FR" sz="1600" dirty="0" err="1">
                <a:latin typeface="PT Sans" panose="020B0503020203020204" pitchFamily="34" charset="0"/>
                <a:cs typeface="Lucida Sans Unicode" pitchFamily="34" charset="0"/>
              </a:rPr>
              <a:t>df_import</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pd.read_csv</a:t>
            </a:r>
            <a:r>
              <a:rPr lang="fr-FR" sz="1600" dirty="0">
                <a:latin typeface="PT Sans" panose="020B0503020203020204" pitchFamily="34" charset="0"/>
                <a:cs typeface="Lucida Sans Unicode" pitchFamily="34" charset="0"/>
              </a:rPr>
              <a:t>(( </a:t>
            </a:r>
            <a:r>
              <a:rPr lang="fr-FR" sz="1600" dirty="0">
                <a:solidFill>
                  <a:srgbClr val="00B050"/>
                </a:solidFill>
                <a:latin typeface="PT Sans" panose="020B0503020203020204" pitchFamily="34" charset="0"/>
                <a:cs typeface="Lucida Sans Unicode" pitchFamily="34" charset="0"/>
              </a:rPr>
              <a:t>‘C:/Python/formation/</a:t>
            </a:r>
            <a:r>
              <a:rPr lang="fr-FR" sz="1600" dirty="0" err="1">
                <a:solidFill>
                  <a:srgbClr val="00B050"/>
                </a:solidFill>
                <a:latin typeface="PT Sans" panose="020B0503020203020204" pitchFamily="34" charset="0"/>
                <a:cs typeface="Lucida Sans Unicode" pitchFamily="34" charset="0"/>
              </a:rPr>
              <a:t>data_nba</a:t>
            </a:r>
            <a:r>
              <a:rPr lang="fr-FR" sz="1600" dirty="0">
                <a:solidFill>
                  <a:srgbClr val="00B050"/>
                </a:solidFill>
                <a:latin typeface="PT Sans" panose="020B0503020203020204" pitchFamily="34" charset="0"/>
                <a:cs typeface="Lucida Sans Unicode" pitchFamily="34" charset="0"/>
              </a:rPr>
              <a:t>/stats_joueurs_nba_2018_2019.csv’</a:t>
            </a:r>
            <a:r>
              <a:rPr lang="fr-FR" sz="1600" dirty="0">
                <a:latin typeface="PT Sans" panose="020B0503020203020204" pitchFamily="34" charset="0"/>
                <a:cs typeface="Lucida Sans Unicode" pitchFamily="34" charset="0"/>
              </a:rPr>
              <a:t>,  sep=";" )</a:t>
            </a:r>
          </a:p>
        </p:txBody>
      </p:sp>
    </p:spTree>
    <p:extLst>
      <p:ext uri="{BB962C8B-B14F-4D97-AF65-F5344CB8AC3E}">
        <p14:creationId xmlns:p14="http://schemas.microsoft.com/office/powerpoint/2010/main" val="302414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89767" y="910662"/>
            <a:ext cx="11808000" cy="5544000"/>
          </a:xfrm>
        </p:spPr>
        <p:txBody>
          <a:bodyPr/>
          <a:lstStyle/>
          <a:p>
            <a:r>
              <a:rPr lang="fr-FR" dirty="0"/>
              <a:t>Il est possible de jouer des programmes python via </a:t>
            </a:r>
            <a:r>
              <a:rPr lang="fr-FR" dirty="0" err="1"/>
              <a:t>Dataiku</a:t>
            </a:r>
            <a:r>
              <a:rPr lang="fr-FR" dirty="0"/>
              <a:t>.</a:t>
            </a:r>
          </a:p>
          <a:p>
            <a:r>
              <a:rPr lang="fr-FR" dirty="0"/>
              <a:t>On enregistre alors le </a:t>
            </a:r>
            <a:r>
              <a:rPr lang="fr-FR" dirty="0" err="1"/>
              <a:t>DataFrame</a:t>
            </a:r>
            <a:r>
              <a:rPr lang="fr-FR" dirty="0"/>
              <a:t> obtenu dans une table qui sera ensuite exploitable dans DSS pour faire de la manipulation, du calcul d’indicateurs, du machine </a:t>
            </a:r>
            <a:r>
              <a:rPr lang="fr-FR" dirty="0" err="1"/>
              <a:t>learning</a:t>
            </a:r>
            <a:r>
              <a:rPr lang="fr-FR" dirty="0"/>
              <a:t> etc…</a:t>
            </a:r>
          </a:p>
          <a:p>
            <a:endParaRPr lang="fr-FR" dirty="0"/>
          </a:p>
          <a:p>
            <a:r>
              <a:rPr lang="fr-FR" dirty="0"/>
              <a:t>Dans le code python on ajoute les librairies spécifiques suivantes :</a:t>
            </a:r>
          </a:p>
          <a:p>
            <a:endParaRPr lang="fr-FR" dirty="0"/>
          </a:p>
          <a:p>
            <a:endParaRPr lang="fr-FR" dirty="0"/>
          </a:p>
          <a:p>
            <a:endParaRPr lang="fr-FR" dirty="0"/>
          </a:p>
          <a:p>
            <a:endParaRPr lang="fr-FR" dirty="0"/>
          </a:p>
          <a:p>
            <a:r>
              <a:rPr lang="fr-FR" dirty="0"/>
              <a:t>Le reste du programme de </a:t>
            </a:r>
            <a:r>
              <a:rPr lang="fr-FR" dirty="0" err="1"/>
              <a:t>scraping</a:t>
            </a:r>
            <a:r>
              <a:rPr lang="fr-FR" dirty="0"/>
              <a:t> reste inchangé.</a:t>
            </a:r>
          </a:p>
          <a:p>
            <a:endParaRPr lang="fr-FR" dirty="0"/>
          </a:p>
          <a:p>
            <a:r>
              <a:rPr lang="fr-FR" dirty="0"/>
              <a:t>A la fin du programme au lieu d’envoyer les résultats vers un csv</a:t>
            </a:r>
          </a:p>
          <a:p>
            <a:r>
              <a:rPr lang="fr-FR" dirty="0"/>
              <a:t>on copie le </a:t>
            </a:r>
            <a:r>
              <a:rPr lang="fr-FR" dirty="0" err="1"/>
              <a:t>Dataframe</a:t>
            </a:r>
            <a:r>
              <a:rPr lang="fr-FR" dirty="0"/>
              <a:t> vers une table de sortie (ici </a:t>
            </a:r>
            <a:r>
              <a:rPr lang="fr-FR" dirty="0" err="1"/>
              <a:t>stats_joueurs_histo</a:t>
            </a:r>
            <a:r>
              <a:rPr lang="fr-FR" dirty="0"/>
              <a:t>) :</a:t>
            </a:r>
          </a:p>
          <a:p>
            <a:endParaRPr lang="fr-FR" dirty="0"/>
          </a:p>
          <a:p>
            <a:endParaRPr lang="fr-FR" dirty="0"/>
          </a:p>
          <a:p>
            <a:endParaRPr lang="fr-FR" dirty="0"/>
          </a:p>
          <a:p>
            <a:endParaRPr lang="fr-FR" dirty="0"/>
          </a:p>
          <a:p>
            <a:endParaRPr lang="fr-FR" dirty="0"/>
          </a:p>
          <a:p>
            <a:endParaRPr lang="fr-FR" dirty="0"/>
          </a:p>
        </p:txBody>
      </p:sp>
      <p:sp>
        <p:nvSpPr>
          <p:cNvPr id="3" name="Titre 2"/>
          <p:cNvSpPr>
            <a:spLocks noGrp="1"/>
          </p:cNvSpPr>
          <p:nvPr>
            <p:ph type="title"/>
          </p:nvPr>
        </p:nvSpPr>
        <p:spPr/>
        <p:txBody>
          <a:bodyPr/>
          <a:lstStyle/>
          <a:p>
            <a:r>
              <a:rPr lang="fr-FR" dirty="0"/>
              <a:t>Aller plus loin avec </a:t>
            </a:r>
            <a:r>
              <a:rPr lang="fr-FR" dirty="0" err="1"/>
              <a:t>Dataiku</a:t>
            </a:r>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7228" y="1769807"/>
            <a:ext cx="3595343" cy="4232018"/>
          </a:xfrm>
          <a:prstGeom prst="rect">
            <a:avLst/>
          </a:prstGeom>
        </p:spPr>
      </p:pic>
      <p:sp>
        <p:nvSpPr>
          <p:cNvPr id="7" name="ZoneTexte 6"/>
          <p:cNvSpPr txBox="1"/>
          <p:nvPr/>
        </p:nvSpPr>
        <p:spPr>
          <a:xfrm>
            <a:off x="339960" y="2418964"/>
            <a:ext cx="5547330" cy="584775"/>
          </a:xfrm>
          <a:prstGeom prst="rect">
            <a:avLst/>
          </a:prstGeom>
          <a:solidFill>
            <a:schemeClr val="bg1">
              <a:lumMod val="95000"/>
            </a:schemeClr>
          </a:solidFill>
        </p:spPr>
        <p:txBody>
          <a:bodyPr wrap="square" rtlCol="0">
            <a:spAutoFit/>
          </a:bodyPr>
          <a:lstStyle/>
          <a:p>
            <a:r>
              <a:rPr lang="fr-FR" sz="1600" dirty="0">
                <a:solidFill>
                  <a:srgbClr val="0070C0"/>
                </a:solidFill>
                <a:latin typeface="PT Sans" panose="020B0503020203020204" pitchFamily="34" charset="0"/>
                <a:cs typeface="Lucida Sans Unicode" pitchFamily="34" charset="0"/>
              </a:rPr>
              <a:t>import</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dataiku</a:t>
            </a:r>
            <a:endParaRPr lang="en-US" sz="1600" dirty="0">
              <a:latin typeface="PT Sans" panose="020B0503020203020204" pitchFamily="34" charset="0"/>
              <a:cs typeface="Lucida Sans Unicode" pitchFamily="34" charset="0"/>
            </a:endParaRPr>
          </a:p>
          <a:p>
            <a:r>
              <a:rPr lang="fr-FR" sz="1600" dirty="0" err="1">
                <a:solidFill>
                  <a:srgbClr val="0070C0"/>
                </a:solidFill>
                <a:latin typeface="PT Sans" panose="020B0503020203020204" pitchFamily="34" charset="0"/>
                <a:cs typeface="Lucida Sans Unicode" pitchFamily="34" charset="0"/>
              </a:rPr>
              <a:t>from</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dataiku</a:t>
            </a:r>
            <a:r>
              <a:rPr lang="en-US" sz="1600" dirty="0">
                <a:latin typeface="PT Sans" panose="020B0503020203020204" pitchFamily="34" charset="0"/>
                <a:cs typeface="Lucida Sans Unicode" pitchFamily="34" charset="0"/>
              </a:rPr>
              <a:t> </a:t>
            </a:r>
            <a:r>
              <a:rPr lang="fr-FR" sz="1600" dirty="0">
                <a:solidFill>
                  <a:srgbClr val="0070C0"/>
                </a:solidFill>
                <a:latin typeface="PT Sans" panose="020B0503020203020204" pitchFamily="34" charset="0"/>
                <a:cs typeface="Lucida Sans Unicode" pitchFamily="34" charset="0"/>
              </a:rPr>
              <a:t>import</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pandasutils</a:t>
            </a:r>
            <a:r>
              <a:rPr lang="en-US" sz="1600" dirty="0">
                <a:latin typeface="PT Sans" panose="020B0503020203020204" pitchFamily="34" charset="0"/>
                <a:cs typeface="Lucida Sans Unicode" pitchFamily="34" charset="0"/>
              </a:rPr>
              <a:t> </a:t>
            </a:r>
            <a:r>
              <a:rPr lang="fr-FR" sz="1600" dirty="0">
                <a:solidFill>
                  <a:srgbClr val="0070C0"/>
                </a:solidFill>
                <a:latin typeface="PT Sans" panose="020B0503020203020204" pitchFamily="34" charset="0"/>
                <a:cs typeface="Lucida Sans Unicode" pitchFamily="34" charset="0"/>
              </a:rPr>
              <a:t>as</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pdu</a:t>
            </a:r>
            <a:endParaRPr lang="en-US" sz="1600" dirty="0">
              <a:latin typeface="PT Sans" panose="020B0503020203020204" pitchFamily="34" charset="0"/>
              <a:cs typeface="Lucida Sans Unicode" pitchFamily="34" charset="0"/>
            </a:endParaRPr>
          </a:p>
        </p:txBody>
      </p:sp>
      <p:sp>
        <p:nvSpPr>
          <p:cNvPr id="8" name="ZoneTexte 7"/>
          <p:cNvSpPr txBox="1"/>
          <p:nvPr/>
        </p:nvSpPr>
        <p:spPr>
          <a:xfrm>
            <a:off x="339960" y="5004095"/>
            <a:ext cx="5547330" cy="830997"/>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rPr>
              <a:t>#export des résultats</a:t>
            </a:r>
          </a:p>
          <a:p>
            <a:r>
              <a:rPr lang="fr-FR" sz="1600" dirty="0" err="1">
                <a:latin typeface="PT Sans" panose="020B0503020203020204" pitchFamily="34" charset="0"/>
              </a:rPr>
              <a:t>stats_joueurs_histo</a:t>
            </a:r>
            <a:r>
              <a:rPr lang="fr-FR" sz="1600" dirty="0">
                <a:latin typeface="PT Sans" panose="020B0503020203020204" pitchFamily="34" charset="0"/>
              </a:rPr>
              <a:t> = </a:t>
            </a:r>
            <a:r>
              <a:rPr lang="fr-FR" sz="1600" dirty="0" err="1">
                <a:latin typeface="PT Sans" panose="020B0503020203020204" pitchFamily="34" charset="0"/>
              </a:rPr>
              <a:t>dataiku.Dataset</a:t>
            </a:r>
            <a:r>
              <a:rPr lang="fr-FR" sz="1600" dirty="0">
                <a:latin typeface="PT Sans" panose="020B0503020203020204" pitchFamily="34" charset="0"/>
              </a:rPr>
              <a:t>("</a:t>
            </a:r>
            <a:r>
              <a:rPr lang="fr-FR" sz="1600" dirty="0" err="1">
                <a:latin typeface="PT Sans" panose="020B0503020203020204" pitchFamily="34" charset="0"/>
              </a:rPr>
              <a:t>stats_joueurs_histo</a:t>
            </a:r>
            <a:r>
              <a:rPr lang="fr-FR" sz="1600" dirty="0">
                <a:latin typeface="PT Sans" panose="020B0503020203020204" pitchFamily="34" charset="0"/>
              </a:rPr>
              <a:t>")</a:t>
            </a:r>
          </a:p>
          <a:p>
            <a:r>
              <a:rPr lang="fr-FR" sz="1600" dirty="0" err="1">
                <a:latin typeface="PT Sans" panose="020B0503020203020204" pitchFamily="34" charset="0"/>
              </a:rPr>
              <a:t>stats_joueurs_histo.write_with_schema</a:t>
            </a:r>
            <a:r>
              <a:rPr lang="fr-FR" sz="1600" dirty="0">
                <a:latin typeface="PT Sans" panose="020B0503020203020204" pitchFamily="34" charset="0"/>
              </a:rPr>
              <a:t>(</a:t>
            </a:r>
            <a:r>
              <a:rPr lang="fr-FR" sz="1600" dirty="0" err="1">
                <a:latin typeface="PT Sans" panose="020B0503020203020204" pitchFamily="34" charset="0"/>
              </a:rPr>
              <a:t>stats_joueurs_histo_df</a:t>
            </a:r>
            <a:r>
              <a:rPr lang="fr-FR" sz="1600" dirty="0">
                <a:latin typeface="PT Sans" panose="020B0503020203020204" pitchFamily="34" charset="0"/>
              </a:rPr>
              <a:t>)</a:t>
            </a:r>
          </a:p>
        </p:txBody>
      </p:sp>
      <p:sp>
        <p:nvSpPr>
          <p:cNvPr id="5" name="ZoneTexte 4"/>
          <p:cNvSpPr txBox="1"/>
          <p:nvPr/>
        </p:nvSpPr>
        <p:spPr>
          <a:xfrm>
            <a:off x="6843252" y="2588240"/>
            <a:ext cx="197628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dirty="0">
                <a:latin typeface="PT Sans" panose="020B0503020203020204" pitchFamily="34" charset="0"/>
                <a:cs typeface="Lucida Sans Unicode" pitchFamily="34" charset="0"/>
              </a:rPr>
              <a:t>Python </a:t>
            </a:r>
            <a:r>
              <a:rPr lang="fr-FR" sz="1600" dirty="0" err="1">
                <a:latin typeface="PT Sans" panose="020B0503020203020204" pitchFamily="34" charset="0"/>
                <a:cs typeface="Lucida Sans Unicode" pitchFamily="34" charset="0"/>
              </a:rPr>
              <a:t>recipe</a:t>
            </a:r>
            <a:r>
              <a:rPr lang="fr-FR" sz="1600" dirty="0">
                <a:latin typeface="PT Sans" panose="020B0503020203020204" pitchFamily="34" charset="0"/>
                <a:cs typeface="Lucida Sans Unicode" pitchFamily="34" charset="0"/>
              </a:rPr>
              <a:t> dans </a:t>
            </a:r>
            <a:r>
              <a:rPr lang="fr-FR" sz="1600" dirty="0" err="1">
                <a:latin typeface="PT Sans" panose="020B0503020203020204" pitchFamily="34" charset="0"/>
                <a:cs typeface="Lucida Sans Unicode" pitchFamily="34" charset="0"/>
              </a:rPr>
              <a:t>Dataiku</a:t>
            </a:r>
            <a:r>
              <a:rPr lang="fr-FR" sz="1600" dirty="0">
                <a:latin typeface="PT Sans" panose="020B0503020203020204" pitchFamily="34" charset="0"/>
                <a:cs typeface="Lucida Sans Unicode" pitchFamily="34" charset="0"/>
              </a:rPr>
              <a:t> où on intègre le code</a:t>
            </a:r>
          </a:p>
        </p:txBody>
      </p:sp>
      <p:sp>
        <p:nvSpPr>
          <p:cNvPr id="9" name="ZoneTexte 8"/>
          <p:cNvSpPr txBox="1"/>
          <p:nvPr/>
        </p:nvSpPr>
        <p:spPr>
          <a:xfrm>
            <a:off x="6843252" y="3680310"/>
            <a:ext cx="197628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sz="1600">
                <a:solidFill>
                  <a:schemeClr val="dk1"/>
                </a:solidFill>
                <a:latin typeface="PT Sans" panose="020B0503020203020204" pitchFamily="34" charset="0"/>
                <a:cs typeface="Lucida Sans Unicode"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Table de sortie</a:t>
            </a:r>
          </a:p>
        </p:txBody>
      </p:sp>
      <p:cxnSp>
        <p:nvCxnSpPr>
          <p:cNvPr id="11" name="Connecteur droit avec flèche 10"/>
          <p:cNvCxnSpPr/>
          <p:nvPr/>
        </p:nvCxnSpPr>
        <p:spPr>
          <a:xfrm flipV="1">
            <a:off x="8819536" y="3419237"/>
            <a:ext cx="1342103" cy="43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5" idx="3"/>
          </p:cNvCxnSpPr>
          <p:nvPr/>
        </p:nvCxnSpPr>
        <p:spPr>
          <a:xfrm>
            <a:off x="8819536" y="3003739"/>
            <a:ext cx="671051" cy="10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74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gauche 1"/>
          <p:cNvSpPr/>
          <p:nvPr/>
        </p:nvSpPr>
        <p:spPr>
          <a:xfrm>
            <a:off x="9424219" y="3731342"/>
            <a:ext cx="471949" cy="38345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824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Objectif : connaitre le prix moyen de l’immobilier par commun dans un département</a:t>
            </a:r>
          </a:p>
          <a:p>
            <a:endParaRPr lang="fr-FR" dirty="0"/>
          </a:p>
          <a:p>
            <a:r>
              <a:rPr lang="fr-FR" dirty="0"/>
              <a:t>Solution mise en œuvre : Récupérer les prix des logements à vendre sur un site d’annonces immobilières</a:t>
            </a:r>
          </a:p>
        </p:txBody>
      </p:sp>
      <p:sp>
        <p:nvSpPr>
          <p:cNvPr id="3" name="Titre 2"/>
          <p:cNvSpPr>
            <a:spLocks noGrp="1"/>
          </p:cNvSpPr>
          <p:nvPr>
            <p:ph type="title"/>
          </p:nvPr>
        </p:nvSpPr>
        <p:spPr/>
        <p:txBody>
          <a:bodyPr/>
          <a:lstStyle/>
          <a:p>
            <a:r>
              <a:rPr lang="fr-FR" dirty="0"/>
              <a:t>Avisia </a:t>
            </a:r>
            <a:r>
              <a:rPr lang="fr-FR" dirty="0" err="1"/>
              <a:t>Immo</a:t>
            </a:r>
            <a:r>
              <a:rPr lang="fr-FR" dirty="0"/>
              <a:t> : Connaitre le prix de l’immobilier</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8809" y="2094271"/>
            <a:ext cx="5038308" cy="4250608"/>
          </a:xfrm>
          <a:prstGeom prst="rect">
            <a:avLst/>
          </a:prstGeom>
        </p:spPr>
      </p:pic>
    </p:spTree>
    <p:extLst>
      <p:ext uri="{BB962C8B-B14F-4D97-AF65-F5344CB8AC3E}">
        <p14:creationId xmlns:p14="http://schemas.microsoft.com/office/powerpoint/2010/main" val="85670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Scraping d’annonces </a:t>
            </a:r>
            <a:r>
              <a:rPr lang="fr-FR" dirty="0" err="1"/>
              <a:t>immos</a:t>
            </a:r>
            <a:r>
              <a:rPr lang="fr-FR" dirty="0"/>
              <a:t> en ligne</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866" y="2631657"/>
            <a:ext cx="3488554" cy="3688419"/>
          </a:xfrm>
          <a:prstGeom prst="rect">
            <a:avLst/>
          </a:prstGeom>
        </p:spPr>
      </p:pic>
      <p:sp>
        <p:nvSpPr>
          <p:cNvPr id="7" name="Espace réservé du texte 6"/>
          <p:cNvSpPr txBox="1">
            <a:spLocks noGrp="1"/>
          </p:cNvSpPr>
          <p:nvPr>
            <p:ph type="body" sz="quarter" idx="13"/>
          </p:nvPr>
        </p:nvSpPr>
        <p:spPr>
          <a:xfrm>
            <a:off x="179511" y="925411"/>
            <a:ext cx="11808000" cy="1224951"/>
          </a:xfrm>
          <a:prstGeom prst="rect">
            <a:avLst/>
          </a:prstGeom>
          <a:noFill/>
        </p:spPr>
        <p:txBody>
          <a:bodyPr wrap="square" rtlCol="0">
            <a:spAutoFit/>
          </a:bodyPr>
          <a:lstStyle/>
          <a:p>
            <a:r>
              <a:rPr lang="fr-FR" sz="1600" dirty="0">
                <a:latin typeface="PT Sans" panose="020B0503020203020204" pitchFamily="34" charset="0"/>
                <a:cs typeface="Lucida Sans Unicode" pitchFamily="34" charset="0"/>
              </a:rPr>
              <a:t>Développement d’un programme qui à partir d’un lien de recherche d’annonces </a:t>
            </a:r>
            <a:r>
              <a:rPr lang="fr-FR" sz="1600" dirty="0" err="1">
                <a:latin typeface="PT Sans" panose="020B0503020203020204" pitchFamily="34" charset="0"/>
                <a:cs typeface="Lucida Sans Unicode" pitchFamily="34" charset="0"/>
              </a:rPr>
              <a:t>immos</a:t>
            </a:r>
            <a:r>
              <a:rPr lang="fr-FR" sz="1600" dirty="0">
                <a:latin typeface="PT Sans" panose="020B0503020203020204" pitchFamily="34" charset="0"/>
                <a:cs typeface="Lucida Sans Unicode" pitchFamily="34" charset="0"/>
              </a:rPr>
              <a:t> :</a:t>
            </a:r>
          </a:p>
          <a:p>
            <a:pPr marL="285750" indent="-285750">
              <a:buFontTx/>
              <a:buChar char="-"/>
            </a:pPr>
            <a:r>
              <a:rPr lang="fr-FR" dirty="0"/>
              <a:t>V</a:t>
            </a:r>
            <a:r>
              <a:rPr lang="fr-FR" sz="1600" dirty="0">
                <a:latin typeface="PT Sans" panose="020B0503020203020204" pitchFamily="34" charset="0"/>
                <a:cs typeface="Lucida Sans Unicode" pitchFamily="34" charset="0"/>
              </a:rPr>
              <a:t>a récupérer le nombre de pages d’annonces existantes</a:t>
            </a:r>
          </a:p>
          <a:p>
            <a:pPr marL="285750" indent="-285750">
              <a:buFontTx/>
              <a:buChar char="-"/>
            </a:pPr>
            <a:r>
              <a:rPr lang="fr-FR" dirty="0"/>
              <a:t>Accéder depuis toutes ces pages aux fiches détaillées des annonces</a:t>
            </a:r>
          </a:p>
          <a:p>
            <a:pPr marL="285750" indent="-285750">
              <a:buFontTx/>
              <a:buChar char="-"/>
            </a:pPr>
            <a:r>
              <a:rPr lang="fr-FR" sz="1600" dirty="0">
                <a:latin typeface="PT Sans" panose="020B0503020203020204" pitchFamily="34" charset="0"/>
                <a:cs typeface="Lucida Sans Unicode" pitchFamily="34" charset="0"/>
              </a:rPr>
              <a:t>Enregistrer dans un </a:t>
            </a:r>
            <a:r>
              <a:rPr lang="fr-FR" sz="1600" dirty="0" err="1">
                <a:latin typeface="PT Sans" panose="020B0503020203020204" pitchFamily="34" charset="0"/>
                <a:cs typeface="Lucida Sans Unicode" pitchFamily="34" charset="0"/>
              </a:rPr>
              <a:t>DataFrame</a:t>
            </a:r>
            <a:r>
              <a:rPr lang="fr-FR" sz="1600" dirty="0">
                <a:latin typeface="PT Sans" panose="020B0503020203020204" pitchFamily="34" charset="0"/>
                <a:cs typeface="Lucida Sans Unicode" pitchFamily="34" charset="0"/>
              </a:rPr>
              <a:t> les caractéristiques de l’annonce</a:t>
            </a:r>
          </a:p>
        </p:txBody>
      </p:sp>
      <p:pic>
        <p:nvPicPr>
          <p:cNvPr id="24" name="Imag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6925" y="2607554"/>
            <a:ext cx="3934020" cy="3026595"/>
          </a:xfrm>
          <a:prstGeom prst="rect">
            <a:avLst/>
          </a:prstGeom>
        </p:spPr>
      </p:pic>
      <p:pic>
        <p:nvPicPr>
          <p:cNvPr id="25" name="Imag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9223" y="5318480"/>
            <a:ext cx="5584723" cy="1233123"/>
          </a:xfrm>
          <a:prstGeom prst="rect">
            <a:avLst/>
          </a:prstGeom>
        </p:spPr>
      </p:pic>
      <p:sp>
        <p:nvSpPr>
          <p:cNvPr id="26" name="Ellipse 25"/>
          <p:cNvSpPr/>
          <p:nvPr/>
        </p:nvSpPr>
        <p:spPr>
          <a:xfrm>
            <a:off x="5419833" y="1253929"/>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1</a:t>
            </a:r>
          </a:p>
        </p:txBody>
      </p:sp>
      <p:sp>
        <p:nvSpPr>
          <p:cNvPr id="27" name="Ellipse 26"/>
          <p:cNvSpPr/>
          <p:nvPr/>
        </p:nvSpPr>
        <p:spPr>
          <a:xfrm>
            <a:off x="3861420" y="6178098"/>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1</a:t>
            </a:r>
          </a:p>
        </p:txBody>
      </p:sp>
      <p:sp>
        <p:nvSpPr>
          <p:cNvPr id="28" name="Ellipse 27"/>
          <p:cNvSpPr/>
          <p:nvPr/>
        </p:nvSpPr>
        <p:spPr>
          <a:xfrm>
            <a:off x="5571103" y="2642528"/>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2</a:t>
            </a:r>
          </a:p>
        </p:txBody>
      </p:sp>
      <p:sp>
        <p:nvSpPr>
          <p:cNvPr id="29" name="Flèche droite 28"/>
          <p:cNvSpPr/>
          <p:nvPr/>
        </p:nvSpPr>
        <p:spPr>
          <a:xfrm>
            <a:off x="4012690" y="2881923"/>
            <a:ext cx="3675006" cy="404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Accès aux FD</a:t>
            </a:r>
          </a:p>
        </p:txBody>
      </p:sp>
      <p:sp>
        <p:nvSpPr>
          <p:cNvPr id="30" name="Ellipse 29"/>
          <p:cNvSpPr/>
          <p:nvPr/>
        </p:nvSpPr>
        <p:spPr>
          <a:xfrm>
            <a:off x="6500549" y="1537886"/>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2</a:t>
            </a:r>
          </a:p>
        </p:txBody>
      </p:sp>
      <p:sp>
        <p:nvSpPr>
          <p:cNvPr id="31" name="Ellipse 30"/>
          <p:cNvSpPr/>
          <p:nvPr/>
        </p:nvSpPr>
        <p:spPr>
          <a:xfrm>
            <a:off x="6165993" y="1875333"/>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3</a:t>
            </a:r>
          </a:p>
        </p:txBody>
      </p:sp>
      <p:sp>
        <p:nvSpPr>
          <p:cNvPr id="32" name="Ellipse 31"/>
          <p:cNvSpPr/>
          <p:nvPr/>
        </p:nvSpPr>
        <p:spPr>
          <a:xfrm>
            <a:off x="11522549" y="2257052"/>
            <a:ext cx="302541" cy="283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3</a:t>
            </a:r>
          </a:p>
        </p:txBody>
      </p:sp>
      <p:cxnSp>
        <p:nvCxnSpPr>
          <p:cNvPr id="34" name="Connecteur droit avec flèche 33"/>
          <p:cNvCxnSpPr>
            <a:stCxn id="32" idx="4"/>
          </p:cNvCxnSpPr>
          <p:nvPr/>
        </p:nvCxnSpPr>
        <p:spPr>
          <a:xfrm flipH="1">
            <a:off x="11639388" y="2541009"/>
            <a:ext cx="34432" cy="210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32" idx="2"/>
          </p:cNvCxnSpPr>
          <p:nvPr/>
        </p:nvCxnSpPr>
        <p:spPr>
          <a:xfrm flipH="1">
            <a:off x="10050159" y="2399031"/>
            <a:ext cx="1472390" cy="33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32" idx="3"/>
          </p:cNvCxnSpPr>
          <p:nvPr/>
        </p:nvCxnSpPr>
        <p:spPr>
          <a:xfrm flipH="1">
            <a:off x="10596912" y="2499424"/>
            <a:ext cx="969943" cy="294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962798" y="2256826"/>
            <a:ext cx="2961695" cy="338554"/>
          </a:xfrm>
          <a:prstGeom prst="rect">
            <a:avLst/>
          </a:prstGeom>
          <a:noFill/>
        </p:spPr>
        <p:txBody>
          <a:bodyPr wrap="square" rtlCol="0">
            <a:spAutoFit/>
          </a:bodyPr>
          <a:lstStyle/>
          <a:p>
            <a:pPr algn="ctr"/>
            <a:r>
              <a:rPr lang="fr-FR" sz="1600" dirty="0">
                <a:latin typeface="PT Sans" panose="020B0503020203020204" pitchFamily="34" charset="0"/>
                <a:cs typeface="Lucida Sans Unicode" pitchFamily="34" charset="0"/>
              </a:rPr>
              <a:t>Page Liste d’Annonces</a:t>
            </a:r>
          </a:p>
        </p:txBody>
      </p:sp>
      <p:sp>
        <p:nvSpPr>
          <p:cNvPr id="41" name="Rectangle 40"/>
          <p:cNvSpPr/>
          <p:nvPr/>
        </p:nvSpPr>
        <p:spPr>
          <a:xfrm>
            <a:off x="189767" y="2247778"/>
            <a:ext cx="4559214" cy="4214277"/>
          </a:xfrm>
          <a:prstGeom prst="rect">
            <a:avLst/>
          </a:prstGeom>
          <a:noFill/>
          <a:ln>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7149364" y="2282495"/>
            <a:ext cx="5042636" cy="4214277"/>
          </a:xfrm>
          <a:prstGeom prst="rect">
            <a:avLst/>
          </a:prstGeom>
          <a:noFill/>
          <a:ln>
            <a:solidFill>
              <a:srgbClr val="256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8438979" y="2235973"/>
            <a:ext cx="2961695" cy="338554"/>
          </a:xfrm>
          <a:prstGeom prst="rect">
            <a:avLst/>
          </a:prstGeom>
          <a:noFill/>
        </p:spPr>
        <p:txBody>
          <a:bodyPr wrap="square" rtlCol="0">
            <a:spAutoFit/>
          </a:bodyPr>
          <a:lstStyle/>
          <a:p>
            <a:pPr algn="ctr"/>
            <a:r>
              <a:rPr lang="fr-FR" sz="1600" dirty="0">
                <a:latin typeface="PT Sans" panose="020B0503020203020204" pitchFamily="34" charset="0"/>
                <a:cs typeface="Lucida Sans Unicode" pitchFamily="34" charset="0"/>
              </a:rPr>
              <a:t>Page Détail Annonce</a:t>
            </a:r>
          </a:p>
        </p:txBody>
      </p:sp>
    </p:spTree>
    <p:extLst>
      <p:ext uri="{BB962C8B-B14F-4D97-AF65-F5344CB8AC3E}">
        <p14:creationId xmlns:p14="http://schemas.microsoft.com/office/powerpoint/2010/main" val="202627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4181" y="1970772"/>
            <a:ext cx="6557819" cy="4137891"/>
          </a:xfrm>
          <a:prstGeom prst="rect">
            <a:avLst/>
          </a:prstGeom>
        </p:spPr>
      </p:pic>
      <p:sp>
        <p:nvSpPr>
          <p:cNvPr id="33" name="Espace réservé du texte 1">
            <a:extLst>
              <a:ext uri="{FF2B5EF4-FFF2-40B4-BE49-F238E27FC236}">
                <a16:creationId xmlns:a16="http://schemas.microsoft.com/office/drawing/2014/main" id="{206055CE-80D3-49A0-9EA5-2B0BDB4BC755}"/>
              </a:ext>
            </a:extLst>
          </p:cNvPr>
          <p:cNvSpPr>
            <a:spLocks noGrp="1"/>
          </p:cNvSpPr>
          <p:nvPr>
            <p:ph type="body" sz="quarter" idx="13"/>
          </p:nvPr>
        </p:nvSpPr>
        <p:spPr>
          <a:xfrm>
            <a:off x="6674238" y="1272186"/>
            <a:ext cx="4595689" cy="1024413"/>
          </a:xfrm>
        </p:spPr>
        <p:txBody>
          <a:bodyPr/>
          <a:lstStyle/>
          <a:p>
            <a:pPr algn="ctr"/>
            <a:r>
              <a:rPr lang="fr-FR" b="1" dirty="0">
                <a:solidFill>
                  <a:srgbClr val="2561AA"/>
                </a:solidFill>
                <a:latin typeface="Nexa Bold" panose="02000000000000000000" pitchFamily="50" charset="0"/>
              </a:rPr>
              <a:t>Loire-Atlantique</a:t>
            </a:r>
          </a:p>
          <a:p>
            <a:pPr algn="ctr"/>
            <a:r>
              <a:rPr lang="fr-FR" b="1" dirty="0">
                <a:solidFill>
                  <a:srgbClr val="2561AA"/>
                </a:solidFill>
                <a:latin typeface="Nexa Bold" panose="02000000000000000000" pitchFamily="50" charset="0"/>
              </a:rPr>
              <a:t>Prix au m2 par Commune</a:t>
            </a:r>
          </a:p>
        </p:txBody>
      </p:sp>
      <p:pic>
        <p:nvPicPr>
          <p:cNvPr id="36" name="Imag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4673" y="5285924"/>
            <a:ext cx="1408298" cy="1243692"/>
          </a:xfrm>
          <a:prstGeom prst="rect">
            <a:avLst/>
          </a:prstGeom>
        </p:spPr>
      </p:pic>
      <p:sp>
        <p:nvSpPr>
          <p:cNvPr id="3" name="Titre 2"/>
          <p:cNvSpPr>
            <a:spLocks noGrp="1"/>
          </p:cNvSpPr>
          <p:nvPr>
            <p:ph type="title"/>
          </p:nvPr>
        </p:nvSpPr>
        <p:spPr/>
        <p:txBody>
          <a:bodyPr/>
          <a:lstStyle/>
          <a:p>
            <a:r>
              <a:rPr lang="fr-FR" dirty="0"/>
              <a:t>Constitution base d’étude et cartographie</a:t>
            </a:r>
          </a:p>
        </p:txBody>
      </p:sp>
      <p:graphicFrame>
        <p:nvGraphicFramePr>
          <p:cNvPr id="4" name="Tableau 3"/>
          <p:cNvGraphicFramePr>
            <a:graphicFrameLocks noGrp="1"/>
          </p:cNvGraphicFramePr>
          <p:nvPr>
            <p:extLst>
              <p:ext uri="{D42A27DB-BD31-4B8C-83A1-F6EECF244321}">
                <p14:modId xmlns:p14="http://schemas.microsoft.com/office/powerpoint/2010/main" val="4141737395"/>
              </p:ext>
            </p:extLst>
          </p:nvPr>
        </p:nvGraphicFramePr>
        <p:xfrm>
          <a:off x="337250" y="1029382"/>
          <a:ext cx="6314272" cy="1940560"/>
        </p:xfrm>
        <a:graphic>
          <a:graphicData uri="http://schemas.openxmlformats.org/drawingml/2006/table">
            <a:tbl>
              <a:tblPr firstRow="1" bandRow="1">
                <a:tableStyleId>{5C22544A-7EE6-4342-B048-85BDC9FD1C3A}</a:tableStyleId>
              </a:tblPr>
              <a:tblGrid>
                <a:gridCol w="1045760">
                  <a:extLst>
                    <a:ext uri="{9D8B030D-6E8A-4147-A177-3AD203B41FA5}">
                      <a16:colId xmlns:a16="http://schemas.microsoft.com/office/drawing/2014/main" val="20000"/>
                    </a:ext>
                  </a:extLst>
                </a:gridCol>
                <a:gridCol w="973120">
                  <a:extLst>
                    <a:ext uri="{9D8B030D-6E8A-4147-A177-3AD203B41FA5}">
                      <a16:colId xmlns:a16="http://schemas.microsoft.com/office/drawing/2014/main" val="20001"/>
                    </a:ext>
                  </a:extLst>
                </a:gridCol>
                <a:gridCol w="1293236">
                  <a:extLst>
                    <a:ext uri="{9D8B030D-6E8A-4147-A177-3AD203B41FA5}">
                      <a16:colId xmlns:a16="http://schemas.microsoft.com/office/drawing/2014/main" val="20002"/>
                    </a:ext>
                  </a:extLst>
                </a:gridCol>
                <a:gridCol w="789899">
                  <a:extLst>
                    <a:ext uri="{9D8B030D-6E8A-4147-A177-3AD203B41FA5}">
                      <a16:colId xmlns:a16="http://schemas.microsoft.com/office/drawing/2014/main" val="20003"/>
                    </a:ext>
                  </a:extLst>
                </a:gridCol>
                <a:gridCol w="752167">
                  <a:extLst>
                    <a:ext uri="{9D8B030D-6E8A-4147-A177-3AD203B41FA5}">
                      <a16:colId xmlns:a16="http://schemas.microsoft.com/office/drawing/2014/main" val="20004"/>
                    </a:ext>
                  </a:extLst>
                </a:gridCol>
                <a:gridCol w="294968">
                  <a:extLst>
                    <a:ext uri="{9D8B030D-6E8A-4147-A177-3AD203B41FA5}">
                      <a16:colId xmlns:a16="http://schemas.microsoft.com/office/drawing/2014/main" val="20005"/>
                    </a:ext>
                  </a:extLst>
                </a:gridCol>
                <a:gridCol w="1165122">
                  <a:extLst>
                    <a:ext uri="{9D8B030D-6E8A-4147-A177-3AD203B41FA5}">
                      <a16:colId xmlns:a16="http://schemas.microsoft.com/office/drawing/2014/main" val="20006"/>
                    </a:ext>
                  </a:extLst>
                </a:gridCol>
              </a:tblGrid>
              <a:tr h="370840">
                <a:tc>
                  <a:txBody>
                    <a:bodyPr/>
                    <a:lstStyle/>
                    <a:p>
                      <a:pPr algn="ctr"/>
                      <a:r>
                        <a:rPr lang="fr-FR" sz="1200" dirty="0"/>
                        <a:t>ID annonce</a:t>
                      </a:r>
                    </a:p>
                  </a:txBody>
                  <a:tcPr/>
                </a:tc>
                <a:tc>
                  <a:txBody>
                    <a:bodyPr/>
                    <a:lstStyle/>
                    <a:p>
                      <a:pPr algn="ctr"/>
                      <a:r>
                        <a:rPr lang="fr-FR" sz="1200" dirty="0"/>
                        <a:t>Commune</a:t>
                      </a:r>
                    </a:p>
                  </a:txBody>
                  <a:tcPr/>
                </a:tc>
                <a:tc>
                  <a:txBody>
                    <a:bodyPr/>
                    <a:lstStyle/>
                    <a:p>
                      <a:pPr algn="ctr"/>
                      <a:r>
                        <a:rPr lang="fr-FR" sz="1200" dirty="0"/>
                        <a:t>Date enregistrement</a:t>
                      </a:r>
                    </a:p>
                  </a:txBody>
                  <a:tcPr/>
                </a:tc>
                <a:tc>
                  <a:txBody>
                    <a:bodyPr/>
                    <a:lstStyle/>
                    <a:p>
                      <a:pPr algn="ctr"/>
                      <a:r>
                        <a:rPr lang="fr-FR" sz="1200" dirty="0"/>
                        <a:t>Prix</a:t>
                      </a:r>
                    </a:p>
                  </a:txBody>
                  <a:tcPr/>
                </a:tc>
                <a:tc>
                  <a:txBody>
                    <a:bodyPr/>
                    <a:lstStyle/>
                    <a:p>
                      <a:pPr algn="ctr"/>
                      <a:r>
                        <a:rPr lang="fr-FR" sz="1200" dirty="0"/>
                        <a:t>Surface</a:t>
                      </a:r>
                    </a:p>
                  </a:txBody>
                  <a:tcPr/>
                </a:tc>
                <a:tc>
                  <a:txBody>
                    <a:bodyPr/>
                    <a:lstStyle/>
                    <a:p>
                      <a:pPr algn="ctr"/>
                      <a:r>
                        <a:rPr lang="fr-FR" sz="1200" dirty="0"/>
                        <a:t>…</a:t>
                      </a:r>
                    </a:p>
                  </a:txBody>
                  <a:tcPr/>
                </a:tc>
                <a:tc>
                  <a:txBody>
                    <a:bodyPr/>
                    <a:lstStyle/>
                    <a:p>
                      <a:pPr algn="ctr"/>
                      <a:r>
                        <a:rPr lang="fr-FR" sz="1200" dirty="0"/>
                        <a:t>Type de bien</a:t>
                      </a:r>
                    </a:p>
                  </a:txBody>
                  <a:tcPr/>
                </a:tc>
                <a:extLst>
                  <a:ext uri="{0D108BD9-81ED-4DB2-BD59-A6C34878D82A}">
                    <a16:rowId xmlns:a16="http://schemas.microsoft.com/office/drawing/2014/main" val="10000"/>
                  </a:ext>
                </a:extLst>
              </a:tr>
              <a:tr h="370840">
                <a:tc>
                  <a:txBody>
                    <a:bodyPr/>
                    <a:lstStyle/>
                    <a:p>
                      <a:r>
                        <a:rPr lang="fr-FR" sz="1200" dirty="0"/>
                        <a:t>Annonce1</a:t>
                      </a:r>
                    </a:p>
                  </a:txBody>
                  <a:tcPr/>
                </a:tc>
                <a:tc>
                  <a:txBody>
                    <a:bodyPr/>
                    <a:lstStyle/>
                    <a:p>
                      <a:r>
                        <a:rPr lang="fr-FR" sz="1200" dirty="0"/>
                        <a:t>44220</a:t>
                      </a:r>
                    </a:p>
                  </a:txBody>
                  <a:tcPr/>
                </a:tc>
                <a:tc>
                  <a:txBody>
                    <a:bodyPr/>
                    <a:lstStyle/>
                    <a:p>
                      <a:r>
                        <a:rPr lang="fr-FR" sz="1200" dirty="0"/>
                        <a:t>05/05/2020</a:t>
                      </a:r>
                    </a:p>
                  </a:txBody>
                  <a:tcPr/>
                </a:tc>
                <a:tc>
                  <a:txBody>
                    <a:bodyPr/>
                    <a:lstStyle/>
                    <a:p>
                      <a:r>
                        <a:rPr lang="fr-FR" sz="1200" dirty="0"/>
                        <a:t>350 000€</a:t>
                      </a:r>
                    </a:p>
                  </a:txBody>
                  <a:tcPr/>
                </a:tc>
                <a:tc>
                  <a:txBody>
                    <a:bodyPr/>
                    <a:lstStyle/>
                    <a:p>
                      <a:r>
                        <a:rPr lang="fr-FR" sz="1200" dirty="0"/>
                        <a:t>110m²</a:t>
                      </a:r>
                    </a:p>
                  </a:txBody>
                  <a:tcPr/>
                </a:tc>
                <a:tc>
                  <a:txBody>
                    <a:bodyPr/>
                    <a:lstStyle/>
                    <a:p>
                      <a:endParaRPr lang="fr-FR" sz="1200" dirty="0"/>
                    </a:p>
                  </a:txBody>
                  <a:tcPr/>
                </a:tc>
                <a:tc>
                  <a:txBody>
                    <a:bodyPr/>
                    <a:lstStyle/>
                    <a:p>
                      <a:r>
                        <a:rPr lang="fr-FR" sz="1200" dirty="0"/>
                        <a:t>Maison</a:t>
                      </a:r>
                    </a:p>
                  </a:txBody>
                  <a:tcPr/>
                </a:tc>
                <a:extLst>
                  <a:ext uri="{0D108BD9-81ED-4DB2-BD59-A6C34878D82A}">
                    <a16:rowId xmlns:a16="http://schemas.microsoft.com/office/drawing/2014/main" val="10001"/>
                  </a:ext>
                </a:extLst>
              </a:tr>
              <a:tr h="370840">
                <a:tc>
                  <a:txBody>
                    <a:bodyPr/>
                    <a:lstStyle/>
                    <a:p>
                      <a:r>
                        <a:rPr lang="fr-FR" sz="1200" dirty="0"/>
                        <a:t>Annonce2</a:t>
                      </a:r>
                    </a:p>
                  </a:txBody>
                  <a:tcPr/>
                </a:tc>
                <a:tc>
                  <a:txBody>
                    <a:bodyPr/>
                    <a:lstStyle/>
                    <a:p>
                      <a:r>
                        <a:rPr lang="fr-FR" sz="1200" dirty="0"/>
                        <a:t>44000</a:t>
                      </a:r>
                    </a:p>
                  </a:txBody>
                  <a:tcPr/>
                </a:tc>
                <a:tc>
                  <a:txBody>
                    <a:bodyPr/>
                    <a:lstStyle/>
                    <a:p>
                      <a:r>
                        <a:rPr lang="fr-FR" sz="1200" dirty="0"/>
                        <a:t>07/05/2020</a:t>
                      </a:r>
                    </a:p>
                  </a:txBody>
                  <a:tcPr/>
                </a:tc>
                <a:tc>
                  <a:txBody>
                    <a:bodyPr/>
                    <a:lstStyle/>
                    <a:p>
                      <a:r>
                        <a:rPr lang="fr-FR" sz="1200" dirty="0"/>
                        <a:t>230 000€</a:t>
                      </a:r>
                    </a:p>
                  </a:txBody>
                  <a:tcPr/>
                </a:tc>
                <a:tc>
                  <a:txBody>
                    <a:bodyPr/>
                    <a:lstStyle/>
                    <a:p>
                      <a:r>
                        <a:rPr lang="fr-FR" sz="1200" dirty="0"/>
                        <a:t>75m²</a:t>
                      </a:r>
                    </a:p>
                  </a:txBody>
                  <a:tcPr/>
                </a:tc>
                <a:tc>
                  <a:txBody>
                    <a:bodyPr/>
                    <a:lstStyle/>
                    <a:p>
                      <a:endParaRPr lang="fr-FR" sz="1200"/>
                    </a:p>
                  </a:txBody>
                  <a:tcPr/>
                </a:tc>
                <a:tc>
                  <a:txBody>
                    <a:bodyPr/>
                    <a:lstStyle/>
                    <a:p>
                      <a:r>
                        <a:rPr lang="fr-FR" sz="1200" dirty="0"/>
                        <a:t>Appartement</a:t>
                      </a:r>
                    </a:p>
                  </a:txBody>
                  <a:tcPr/>
                </a:tc>
                <a:extLst>
                  <a:ext uri="{0D108BD9-81ED-4DB2-BD59-A6C34878D82A}">
                    <a16:rowId xmlns:a16="http://schemas.microsoft.com/office/drawing/2014/main" val="10002"/>
                  </a:ext>
                </a:extLst>
              </a:tr>
              <a:tr h="370840">
                <a:tc>
                  <a:txBody>
                    <a:bodyPr/>
                    <a:lstStyle/>
                    <a:p>
                      <a:r>
                        <a:rPr lang="fr-FR" sz="1200" dirty="0"/>
                        <a:t>….</a:t>
                      </a:r>
                    </a:p>
                  </a:txBody>
                  <a:tcPr/>
                </a:tc>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10003"/>
                  </a:ext>
                </a:extLst>
              </a:tr>
              <a:tr h="370840">
                <a:tc>
                  <a:txBody>
                    <a:bodyPr/>
                    <a:lstStyle/>
                    <a:p>
                      <a:r>
                        <a:rPr lang="fr-FR" sz="1200" dirty="0" err="1"/>
                        <a:t>AnnonceX</a:t>
                      </a:r>
                      <a:endParaRPr lang="fr-FR" sz="1200" dirty="0"/>
                    </a:p>
                  </a:txBody>
                  <a:tcPr/>
                </a:tc>
                <a:tc>
                  <a:txBody>
                    <a:bodyPr/>
                    <a:lstStyle/>
                    <a:p>
                      <a:r>
                        <a:rPr lang="fr-FR" sz="1200" dirty="0"/>
                        <a:t>49000</a:t>
                      </a:r>
                    </a:p>
                  </a:txBody>
                  <a:tcPr/>
                </a:tc>
                <a:tc>
                  <a:txBody>
                    <a:bodyPr/>
                    <a:lstStyle/>
                    <a:p>
                      <a:r>
                        <a:rPr lang="fr-FR" sz="1200" dirty="0"/>
                        <a:t>06/09/2020</a:t>
                      </a:r>
                    </a:p>
                  </a:txBody>
                  <a:tcPr/>
                </a:tc>
                <a:tc>
                  <a:txBody>
                    <a:bodyPr/>
                    <a:lstStyle/>
                    <a:p>
                      <a:r>
                        <a:rPr lang="fr-FR" sz="1200" dirty="0"/>
                        <a:t>500 000€</a:t>
                      </a:r>
                    </a:p>
                  </a:txBody>
                  <a:tcPr/>
                </a:tc>
                <a:tc>
                  <a:txBody>
                    <a:bodyPr/>
                    <a:lstStyle/>
                    <a:p>
                      <a:r>
                        <a:rPr lang="fr-FR" sz="1200" dirty="0"/>
                        <a:t>300m²</a:t>
                      </a:r>
                    </a:p>
                  </a:txBody>
                  <a:tcPr/>
                </a:tc>
                <a:tc>
                  <a:txBody>
                    <a:bodyPr/>
                    <a:lstStyle/>
                    <a:p>
                      <a:endParaRPr lang="fr-FR" sz="1200"/>
                    </a:p>
                  </a:txBody>
                  <a:tcPr/>
                </a:tc>
                <a:tc>
                  <a:txBody>
                    <a:bodyPr/>
                    <a:lstStyle/>
                    <a:p>
                      <a:r>
                        <a:rPr lang="fr-FR" sz="1200" dirty="0"/>
                        <a:t>Maison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978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gauche 1"/>
          <p:cNvSpPr/>
          <p:nvPr/>
        </p:nvSpPr>
        <p:spPr>
          <a:xfrm>
            <a:off x="9424219" y="3111912"/>
            <a:ext cx="471949" cy="38345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9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9511" y="925411"/>
            <a:ext cx="11808000" cy="377377"/>
          </a:xfrm>
        </p:spPr>
        <p:txBody>
          <a:bodyPr/>
          <a:lstStyle/>
          <a:p>
            <a:r>
              <a:rPr lang="fr-FR" dirty="0"/>
              <a:t>Ce document a pour but d’expliquer comment récupérer des données sur des sites web de façon automatiser en langage python.</a:t>
            </a:r>
          </a:p>
        </p:txBody>
      </p:sp>
      <p:sp>
        <p:nvSpPr>
          <p:cNvPr id="3" name="Titre 2"/>
          <p:cNvSpPr>
            <a:spLocks noGrp="1"/>
          </p:cNvSpPr>
          <p:nvPr>
            <p:ph type="title"/>
          </p:nvPr>
        </p:nvSpPr>
        <p:spPr/>
        <p:txBody>
          <a:bodyPr/>
          <a:lstStyle/>
          <a:p>
            <a:r>
              <a:rPr lang="fr-FR" dirty="0"/>
              <a:t>Le </a:t>
            </a:r>
            <a:r>
              <a:rPr lang="fr-FR" dirty="0" err="1"/>
              <a:t>scraping</a:t>
            </a:r>
            <a:endParaRPr lang="fr-FR" dirty="0"/>
          </a:p>
        </p:txBody>
      </p:sp>
      <p:pic>
        <p:nvPicPr>
          <p:cNvPr id="1026" name="Picture 2" descr="Résultat de recherche d'images pour &quot;python&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1092" y="3986284"/>
            <a:ext cx="2777947" cy="9383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676" y="2155192"/>
            <a:ext cx="1625397" cy="1625397"/>
          </a:xfrm>
          <a:prstGeom prst="rect">
            <a:avLst/>
          </a:prstGeom>
        </p:spPr>
      </p:pic>
      <p:sp>
        <p:nvSpPr>
          <p:cNvPr id="5" name="ZoneTexte 4"/>
          <p:cNvSpPr txBox="1"/>
          <p:nvPr/>
        </p:nvSpPr>
        <p:spPr>
          <a:xfrm>
            <a:off x="323273" y="4977548"/>
            <a:ext cx="2133600" cy="338554"/>
          </a:xfrm>
          <a:prstGeom prst="rect">
            <a:avLst/>
          </a:prstGeom>
          <a:noFill/>
        </p:spPr>
        <p:txBody>
          <a:bodyPr wrap="square" rtlCol="0">
            <a:spAutoFit/>
          </a:bodyPr>
          <a:lstStyle/>
          <a:p>
            <a:pPr algn="ctr"/>
            <a:r>
              <a:rPr lang="fr-FR" sz="1600" dirty="0">
                <a:latin typeface="PT Sans" panose="020B0503020203020204" pitchFamily="34" charset="0"/>
                <a:cs typeface="Lucida Sans Unicode" pitchFamily="34" charset="0"/>
              </a:rPr>
              <a:t>Page(s) Web HTML</a:t>
            </a:r>
          </a:p>
        </p:txBody>
      </p:sp>
      <p:sp>
        <p:nvSpPr>
          <p:cNvPr id="7" name="Flèche vers le haut 6"/>
          <p:cNvSpPr/>
          <p:nvPr/>
        </p:nvSpPr>
        <p:spPr>
          <a:xfrm rot="5400000">
            <a:off x="3038764" y="1993456"/>
            <a:ext cx="748145" cy="1911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https://cdn2.iconfinder.com/data/icons/thin-line-icons-for-seo-and-development-1/64/SEO_cogwheels_setting-256.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2835" y="180335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4759597" y="4977548"/>
            <a:ext cx="2133600" cy="338554"/>
          </a:xfrm>
          <a:prstGeom prst="rect">
            <a:avLst/>
          </a:prstGeom>
          <a:noFill/>
        </p:spPr>
        <p:txBody>
          <a:bodyPr wrap="square" rtlCol="0">
            <a:spAutoFit/>
          </a:bodyPr>
          <a:lstStyle/>
          <a:p>
            <a:pPr algn="ctr"/>
            <a:r>
              <a:rPr lang="fr-FR" sz="1600" dirty="0">
                <a:latin typeface="PT Sans" panose="020B0503020203020204" pitchFamily="34" charset="0"/>
                <a:cs typeface="Lucida Sans Unicode" pitchFamily="34" charset="0"/>
              </a:rPr>
              <a:t>Scraping</a:t>
            </a:r>
          </a:p>
        </p:txBody>
      </p:sp>
      <p:sp>
        <p:nvSpPr>
          <p:cNvPr id="12" name="Flèche vers le haut 11"/>
          <p:cNvSpPr/>
          <p:nvPr/>
        </p:nvSpPr>
        <p:spPr>
          <a:xfrm rot="5400000">
            <a:off x="7632562" y="1996024"/>
            <a:ext cx="748145" cy="20530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https://cdn3.iconfinder.com/data/icons/logos-brands-3/24/logo_brand_brands_logos_excel-25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31366" y="1917211"/>
            <a:ext cx="1049923" cy="10499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3.iconfinder.com/data/icons/linecons-free-vector-icons-pack/32/data-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55963" y="3087807"/>
            <a:ext cx="1200727" cy="1200727"/>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8789526" y="4977548"/>
            <a:ext cx="2133600" cy="338554"/>
          </a:xfrm>
          <a:prstGeom prst="rect">
            <a:avLst/>
          </a:prstGeom>
          <a:noFill/>
        </p:spPr>
        <p:txBody>
          <a:bodyPr wrap="square" rtlCol="0">
            <a:spAutoFit/>
          </a:bodyPr>
          <a:lstStyle/>
          <a:p>
            <a:pPr algn="ctr"/>
            <a:r>
              <a:rPr lang="fr-FR" sz="1600" dirty="0">
                <a:latin typeface="PT Sans" panose="020B0503020203020204" pitchFamily="34" charset="0"/>
                <a:cs typeface="Lucida Sans Unicode" pitchFamily="34" charset="0"/>
              </a:rPr>
              <a:t>Données Structurées</a:t>
            </a:r>
          </a:p>
        </p:txBody>
      </p:sp>
      <p:sp>
        <p:nvSpPr>
          <p:cNvPr id="18" name="Espace réservé du texte 1"/>
          <p:cNvSpPr txBox="1">
            <a:spLocks/>
          </p:cNvSpPr>
          <p:nvPr/>
        </p:nvSpPr>
        <p:spPr>
          <a:xfrm>
            <a:off x="189767" y="5963521"/>
            <a:ext cx="11808000" cy="377377"/>
          </a:xfrm>
          <a:prstGeom prst="rect">
            <a:avLst/>
          </a:prstGeom>
        </p:spPr>
        <p:txBody>
          <a:bodyPr/>
          <a:lstStyle>
            <a:lvl1pPr marL="0" indent="0" algn="just" defTabSz="914400" rtl="0" eaLnBrk="1" latinLnBrk="0" hangingPunct="1">
              <a:spcBef>
                <a:spcPct val="20000"/>
              </a:spcBef>
              <a:buFont typeface="Arial" panose="020B0604020202020204" pitchFamily="34" charset="0"/>
              <a:buNone/>
              <a:defRPr sz="1600" kern="1200">
                <a:solidFill>
                  <a:schemeClr val="tx1"/>
                </a:solidFill>
                <a:latin typeface="PT Sans" panose="020B0503020203020204" pitchFamily="34" charset="0"/>
                <a:ea typeface="+mn-ea"/>
                <a:cs typeface="Lucida Sans Unicode" pitchFamily="34" charset="0"/>
              </a:defRPr>
            </a:lvl1pPr>
            <a:lvl2pPr marL="742950" indent="-285750" algn="just" defTabSz="914400" rtl="0" eaLnBrk="1" latinLnBrk="0" hangingPunct="1">
              <a:spcBef>
                <a:spcPct val="20000"/>
              </a:spcBef>
              <a:buClr>
                <a:srgbClr val="004494"/>
              </a:buClr>
              <a:buFontTx/>
              <a:buBlip>
                <a:blip r:embed="rId7"/>
              </a:buBlip>
              <a:defRPr sz="1600" kern="1200">
                <a:solidFill>
                  <a:schemeClr val="tx1"/>
                </a:solidFill>
                <a:latin typeface="PT Sans" panose="020B0503020203020204" pitchFamily="34" charset="0"/>
                <a:ea typeface="+mn-ea"/>
                <a:cs typeface="Lucida Sans Unicode" pitchFamily="34" charset="0"/>
              </a:defRPr>
            </a:lvl2pPr>
            <a:lvl3pPr marL="1143000" indent="-228600" algn="just" defTabSz="914400" rtl="0" eaLnBrk="1" latinLnBrk="0" hangingPunct="1">
              <a:spcBef>
                <a:spcPct val="20000"/>
              </a:spcBef>
              <a:buFont typeface="Arial" panose="020B0604020202020204" pitchFamily="34" charset="0"/>
              <a:buChar char="•"/>
              <a:defRPr sz="1400" kern="1200">
                <a:solidFill>
                  <a:schemeClr val="tx1"/>
                </a:solidFill>
                <a:latin typeface="PT Sans" panose="020B0503020203020204" pitchFamily="34" charset="0"/>
                <a:ea typeface="+mn-ea"/>
                <a:cs typeface="Lucida Sans Unicode" pitchFamily="34" charset="0"/>
              </a:defRPr>
            </a:lvl3pPr>
            <a:lvl4pPr marL="1600200" indent="-228600" algn="just" defTabSz="914400" rtl="0" eaLnBrk="1" latinLnBrk="0" hangingPunct="1">
              <a:spcBef>
                <a:spcPct val="20000"/>
              </a:spcBef>
              <a:buFont typeface="Arial" panose="020B0604020202020204" pitchFamily="34" charset="0"/>
              <a:buChar char="–"/>
              <a:defRPr sz="1200" kern="1200">
                <a:solidFill>
                  <a:schemeClr val="tx1"/>
                </a:solidFill>
                <a:latin typeface="PT Sans" panose="020B0503020203020204" pitchFamily="34" charset="0"/>
                <a:ea typeface="+mn-ea"/>
                <a:cs typeface="Lucida Sans Unicode" pitchFamily="34" charset="0"/>
              </a:defRPr>
            </a:lvl4pPr>
            <a:lvl5pPr marL="2057400" indent="-228600" algn="just" defTabSz="914400" rtl="0" eaLnBrk="1" latinLnBrk="0" hangingPunct="1">
              <a:spcBef>
                <a:spcPct val="20000"/>
              </a:spcBef>
              <a:buFont typeface="Courier New" pitchFamily="49" charset="0"/>
              <a:buChar char="o"/>
              <a:defRPr sz="1200" kern="1200">
                <a:solidFill>
                  <a:schemeClr val="tx1"/>
                </a:solidFill>
                <a:latin typeface="PT Sans" panose="020B0503020203020204" pitchFamily="34" charset="0"/>
                <a:ea typeface="+mn-ea"/>
                <a:cs typeface="Lucida Sans Unicode"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err="1"/>
              <a:t>Pré-requis</a:t>
            </a:r>
            <a:r>
              <a:rPr lang="fr-FR" dirty="0"/>
              <a:t> : connaitre les bases de la programmation en python et avoir des notions de data management en python.</a:t>
            </a:r>
          </a:p>
        </p:txBody>
      </p:sp>
    </p:spTree>
    <p:extLst>
      <p:ext uri="{BB962C8B-B14F-4D97-AF65-F5344CB8AC3E}">
        <p14:creationId xmlns:p14="http://schemas.microsoft.com/office/powerpoint/2010/main" val="110921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9511" y="925411"/>
            <a:ext cx="11808000" cy="4902734"/>
          </a:xfrm>
        </p:spPr>
        <p:txBody>
          <a:bodyPr/>
          <a:lstStyle/>
          <a:p>
            <a:r>
              <a:rPr lang="fr-FR" dirty="0"/>
              <a:t>L’exemple que nous allons prendre ici concerne des </a:t>
            </a:r>
            <a:r>
              <a:rPr lang="fr-FR" dirty="0" err="1"/>
              <a:t>stats</a:t>
            </a:r>
            <a:r>
              <a:rPr lang="fr-FR" dirty="0"/>
              <a:t> sur la NBA. </a:t>
            </a:r>
          </a:p>
          <a:p>
            <a:r>
              <a:rPr lang="fr-FR" dirty="0"/>
              <a:t>Il s’agit de récupérer les </a:t>
            </a:r>
            <a:r>
              <a:rPr lang="fr-FR" dirty="0" err="1"/>
              <a:t>stats</a:t>
            </a:r>
            <a:r>
              <a:rPr lang="fr-FR" dirty="0"/>
              <a:t> des joueurs NBA contenues dans le tableau Player Per Game de la page web suivante :</a:t>
            </a:r>
          </a:p>
          <a:p>
            <a:r>
              <a:rPr lang="fr-FR" dirty="0">
                <a:hlinkClick r:id="rId2"/>
              </a:rPr>
              <a:t>https://www.basketball-reference.com/leagues/NBA_2019_per_game.html</a:t>
            </a:r>
            <a:endParaRPr lang="fr-FR" dirty="0"/>
          </a:p>
        </p:txBody>
      </p:sp>
      <p:sp>
        <p:nvSpPr>
          <p:cNvPr id="3" name="Titre 2"/>
          <p:cNvSpPr>
            <a:spLocks noGrp="1"/>
          </p:cNvSpPr>
          <p:nvPr>
            <p:ph type="title"/>
          </p:nvPr>
        </p:nvSpPr>
        <p:spPr/>
        <p:txBody>
          <a:bodyPr/>
          <a:lstStyle/>
          <a:p>
            <a:r>
              <a:rPr lang="fr-FR" dirty="0"/>
              <a:t>Prenons un exemple</a:t>
            </a: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0185" y="1879313"/>
            <a:ext cx="7966652" cy="4622362"/>
          </a:xfrm>
          <a:prstGeom prst="rect">
            <a:avLst/>
          </a:prstGeom>
        </p:spPr>
      </p:pic>
    </p:spTree>
    <p:extLst>
      <p:ext uri="{BB962C8B-B14F-4D97-AF65-F5344CB8AC3E}">
        <p14:creationId xmlns:p14="http://schemas.microsoft.com/office/powerpoint/2010/main" val="105348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9511" y="925411"/>
            <a:ext cx="11808000" cy="4902734"/>
          </a:xfrm>
        </p:spPr>
        <p:txBody>
          <a:bodyPr/>
          <a:lstStyle/>
          <a:p>
            <a:r>
              <a:rPr lang="fr-FR" dirty="0"/>
              <a:t>Le  HTML est un langage de balisage conçu pour représenter les pages web.</a:t>
            </a:r>
          </a:p>
          <a:p>
            <a:r>
              <a:rPr lang="fr-FR" dirty="0"/>
              <a:t>La notion de balises est centrale, tout élément visible ou non sur une page web est forcément contenu entre deux balises &lt;balise&gt; et &lt;/balise&gt;.</a:t>
            </a:r>
          </a:p>
          <a:p>
            <a:r>
              <a:rPr lang="fr-FR" dirty="0"/>
              <a:t>Sur Google Chrome, en tapant CTRL + U, on accède au code source de la page web.</a:t>
            </a:r>
          </a:p>
        </p:txBody>
      </p:sp>
      <p:sp>
        <p:nvSpPr>
          <p:cNvPr id="3" name="Titre 2"/>
          <p:cNvSpPr>
            <a:spLocks noGrp="1"/>
          </p:cNvSpPr>
          <p:nvPr>
            <p:ph type="title"/>
          </p:nvPr>
        </p:nvSpPr>
        <p:spPr/>
        <p:txBody>
          <a:bodyPr/>
          <a:lstStyle/>
          <a:p>
            <a:r>
              <a:rPr lang="fr-FR" dirty="0"/>
              <a:t>Analyser le code HTML</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8326" y="2483573"/>
            <a:ext cx="7265555" cy="3843479"/>
          </a:xfrm>
          <a:prstGeom prst="rect">
            <a:avLst/>
          </a:prstGeom>
        </p:spPr>
      </p:pic>
    </p:spTree>
    <p:extLst>
      <p:ext uri="{BB962C8B-B14F-4D97-AF65-F5344CB8AC3E}">
        <p14:creationId xmlns:p14="http://schemas.microsoft.com/office/powerpoint/2010/main" val="203513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9511" y="925411"/>
            <a:ext cx="11808000" cy="4902734"/>
          </a:xfrm>
        </p:spPr>
        <p:txBody>
          <a:bodyPr/>
          <a:lstStyle/>
          <a:p>
            <a:r>
              <a:rPr lang="fr-FR" dirty="0"/>
              <a:t>Sur la page, on repère que le nom du 1</a:t>
            </a:r>
            <a:r>
              <a:rPr lang="fr-FR" baseline="30000" dirty="0"/>
              <a:t>er</a:t>
            </a:r>
            <a:r>
              <a:rPr lang="fr-FR" dirty="0"/>
              <a:t> joueur du tableau est Alex Abrines. </a:t>
            </a:r>
          </a:p>
          <a:p>
            <a:r>
              <a:rPr lang="fr-FR" dirty="0"/>
              <a:t>On le recherche donc directement dans le code HTML.</a:t>
            </a:r>
          </a:p>
          <a:p>
            <a:r>
              <a:rPr lang="fr-FR" dirty="0"/>
              <a:t>En faisant ça, on s’aperçoit que chaque ligne qui correspond à un joueur est contenu entre 2 balises &lt;tr&gt; et &lt;/tr&gt;, et que chaque stat est contenu entre 2 balises &lt;td&gt; et &lt;/td&gt;. Les en-têtes de colonnes sont contenus entre 2 balises &lt;th&gt; et /th&gt;.</a:t>
            </a:r>
          </a:p>
        </p:txBody>
      </p:sp>
      <p:sp>
        <p:nvSpPr>
          <p:cNvPr id="3" name="Titre 2"/>
          <p:cNvSpPr>
            <a:spLocks noGrp="1"/>
          </p:cNvSpPr>
          <p:nvPr>
            <p:ph type="title"/>
          </p:nvPr>
        </p:nvSpPr>
        <p:spPr/>
        <p:txBody>
          <a:bodyPr/>
          <a:lstStyle/>
          <a:p>
            <a:r>
              <a:rPr lang="fr-FR" dirty="0"/>
              <a:t>Analyser le code HTML</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666" y="2242798"/>
            <a:ext cx="8683689" cy="4061414"/>
          </a:xfrm>
          <a:prstGeom prst="rect">
            <a:avLst/>
          </a:prstGeom>
        </p:spPr>
      </p:pic>
    </p:spTree>
    <p:extLst>
      <p:ext uri="{BB962C8B-B14F-4D97-AF65-F5344CB8AC3E}">
        <p14:creationId xmlns:p14="http://schemas.microsoft.com/office/powerpoint/2010/main" val="168086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Pour récupérer le code HTML d’une page web en python on peut utiliser </a:t>
            </a:r>
            <a:r>
              <a:rPr lang="fr-FR" b="1" dirty="0"/>
              <a:t>la librairie </a:t>
            </a:r>
            <a:r>
              <a:rPr lang="fr-FR" b="1" dirty="0" err="1"/>
              <a:t>requests</a:t>
            </a:r>
            <a:r>
              <a:rPr lang="fr-FR" dirty="0"/>
              <a:t>.</a:t>
            </a:r>
          </a:p>
          <a:p>
            <a:r>
              <a:rPr lang="fr-FR" dirty="0" err="1"/>
              <a:t>Requests</a:t>
            </a:r>
            <a:r>
              <a:rPr lang="fr-FR" dirty="0"/>
              <a:t> est une librairie HTTP </a:t>
            </a:r>
            <a:r>
              <a:rPr lang="fr-FR" i="1" dirty="0"/>
              <a:t>sous licence ISC</a:t>
            </a:r>
            <a:r>
              <a:rPr lang="fr-FR" dirty="0"/>
              <a:t>, écrite en Python, pour les êtres humains.</a:t>
            </a:r>
          </a:p>
          <a:p>
            <a:endParaRPr lang="fr-FR" dirty="0"/>
          </a:p>
          <a:p>
            <a:r>
              <a:rPr lang="fr-FR" dirty="0" err="1"/>
              <a:t>Requests</a:t>
            </a:r>
            <a:r>
              <a:rPr lang="fr-FR" dirty="0"/>
              <a:t> permet plusieurs choses, ici nous nous en servons pour nous connecter à une page web html et pour en récupérer le contenu.</a:t>
            </a:r>
          </a:p>
          <a:p>
            <a:endParaRPr lang="fr-FR" dirty="0"/>
          </a:p>
          <a:p>
            <a:endParaRPr lang="fr-FR" dirty="0"/>
          </a:p>
          <a:p>
            <a:endParaRPr lang="fr-FR" dirty="0"/>
          </a:p>
          <a:p>
            <a:endParaRPr lang="fr-FR" dirty="0"/>
          </a:p>
          <a:p>
            <a:endParaRPr lang="fr-FR" dirty="0"/>
          </a:p>
          <a:p>
            <a:endParaRPr lang="fr-FR" dirty="0"/>
          </a:p>
          <a:p>
            <a:endParaRPr lang="fr-FR" dirty="0"/>
          </a:p>
          <a:p>
            <a:r>
              <a:rPr lang="fr-FR" dirty="0"/>
              <a:t>Dans l’exemple ci-dessus avec la fonction </a:t>
            </a:r>
            <a:r>
              <a:rPr lang="fr-FR" dirty="0" err="1"/>
              <a:t>get</a:t>
            </a:r>
            <a:r>
              <a:rPr lang="fr-FR" dirty="0"/>
              <a:t>() de la libraire </a:t>
            </a:r>
            <a:r>
              <a:rPr lang="fr-FR" dirty="0" err="1"/>
              <a:t>requests</a:t>
            </a:r>
            <a:r>
              <a:rPr lang="fr-FR" dirty="0"/>
              <a:t> on se connecte à la page html que l’on veut (ici une page du site basketball-</a:t>
            </a:r>
            <a:r>
              <a:rPr lang="fr-FR" dirty="0" err="1"/>
              <a:t>reference</a:t>
            </a:r>
            <a:r>
              <a:rPr lang="fr-FR" dirty="0"/>
              <a:t>). Ensuite pour télécharger le contenu de la page on utilise l’attribut content, qu’on affecte ici à la variable page, qui sera une chaine de caractères.</a:t>
            </a:r>
          </a:p>
          <a:p>
            <a:endParaRPr lang="fr-FR" dirty="0"/>
          </a:p>
          <a:p>
            <a:r>
              <a:rPr lang="fr-FR" dirty="0"/>
              <a:t>Pour en savoir plus sur </a:t>
            </a:r>
            <a:r>
              <a:rPr lang="fr-FR" dirty="0" err="1"/>
              <a:t>requests</a:t>
            </a:r>
            <a:r>
              <a:rPr lang="fr-FR" dirty="0"/>
              <a:t> :</a:t>
            </a:r>
          </a:p>
          <a:p>
            <a:r>
              <a:rPr lang="fr-FR" dirty="0"/>
              <a:t>	</a:t>
            </a:r>
            <a:r>
              <a:rPr lang="fr-FR" dirty="0">
                <a:hlinkClick r:id="rId2"/>
              </a:rPr>
              <a:t>http://fr.python-requests.org/en/latest/</a:t>
            </a:r>
            <a:endParaRPr lang="fr-FR" dirty="0"/>
          </a:p>
          <a:p>
            <a:endParaRPr lang="fr-FR" dirty="0"/>
          </a:p>
          <a:p>
            <a:endParaRPr lang="fr-FR" dirty="0"/>
          </a:p>
        </p:txBody>
      </p:sp>
      <p:sp>
        <p:nvSpPr>
          <p:cNvPr id="3" name="Titre 2"/>
          <p:cNvSpPr>
            <a:spLocks noGrp="1"/>
          </p:cNvSpPr>
          <p:nvPr>
            <p:ph type="title"/>
          </p:nvPr>
        </p:nvSpPr>
        <p:spPr/>
        <p:txBody>
          <a:bodyPr/>
          <a:lstStyle/>
          <a:p>
            <a:r>
              <a:rPr lang="fr-FR" dirty="0"/>
              <a:t>Récupérer le contenu d’une page web</a:t>
            </a:r>
          </a:p>
        </p:txBody>
      </p:sp>
      <p:sp>
        <p:nvSpPr>
          <p:cNvPr id="4" name="ZoneTexte 3"/>
          <p:cNvSpPr txBox="1"/>
          <p:nvPr/>
        </p:nvSpPr>
        <p:spPr>
          <a:xfrm>
            <a:off x="1506892" y="2447641"/>
            <a:ext cx="9153237" cy="1569660"/>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cs typeface="Lucida Sans Unicode" pitchFamily="34" charset="0"/>
              </a:rPr>
              <a:t># Chargement de la librairie </a:t>
            </a:r>
            <a:r>
              <a:rPr lang="fr-FR" sz="1600" i="1" dirty="0" err="1">
                <a:solidFill>
                  <a:schemeClr val="bg1">
                    <a:lumMod val="50000"/>
                  </a:schemeClr>
                </a:solidFill>
                <a:latin typeface="PT Sans" panose="020B0503020203020204" pitchFamily="34" charset="0"/>
                <a:cs typeface="Lucida Sans Unicode" pitchFamily="34" charset="0"/>
              </a:rPr>
              <a:t>requests</a:t>
            </a:r>
            <a:r>
              <a:rPr lang="fr-FR" sz="1600" i="1" dirty="0">
                <a:solidFill>
                  <a:schemeClr val="bg1">
                    <a:lumMod val="50000"/>
                  </a:schemeClr>
                </a:solidFill>
                <a:latin typeface="PT Sans" panose="020B0503020203020204" pitchFamily="34" charset="0"/>
                <a:cs typeface="Lucida Sans Unicode" pitchFamily="34" charset="0"/>
              </a:rPr>
              <a:t> </a:t>
            </a:r>
          </a:p>
          <a:p>
            <a:r>
              <a:rPr lang="fr-FR" sz="1600" dirty="0">
                <a:solidFill>
                  <a:srgbClr val="0070C0"/>
                </a:solidFill>
                <a:latin typeface="PT Sans" panose="020B0503020203020204" pitchFamily="34" charset="0"/>
                <a:cs typeface="Lucida Sans Unicode" pitchFamily="34" charset="0"/>
              </a:rPr>
              <a:t>import</a:t>
            </a:r>
            <a:r>
              <a:rPr lang="fr-FR" sz="1600" dirty="0">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requests</a:t>
            </a:r>
            <a:endParaRPr lang="fr-FR" sz="1600" dirty="0">
              <a:latin typeface="PT Sans" panose="020B0503020203020204" pitchFamily="34" charset="0"/>
              <a:cs typeface="Lucida Sans Unicode" pitchFamily="34" charset="0"/>
            </a:endParaRPr>
          </a:p>
          <a:p>
            <a:r>
              <a:rPr lang="fr-FR" sz="1600" i="1" dirty="0">
                <a:solidFill>
                  <a:schemeClr val="bg1">
                    <a:lumMod val="50000"/>
                  </a:schemeClr>
                </a:solidFill>
                <a:latin typeface="PT Sans" panose="020B0503020203020204" pitchFamily="34" charset="0"/>
                <a:cs typeface="Lucida Sans Unicode" pitchFamily="34" charset="0"/>
              </a:rPr>
              <a:t># Ouverture de la page souhaité </a:t>
            </a:r>
          </a:p>
          <a:p>
            <a:r>
              <a:rPr lang="fr-FR" sz="1600" dirty="0" err="1">
                <a:latin typeface="PT Sans" panose="020B0503020203020204" pitchFamily="34" charset="0"/>
                <a:cs typeface="Lucida Sans Unicode" pitchFamily="34" charset="0"/>
              </a:rPr>
              <a:t>requete</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requests.get</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"https://www.basketball-reference.com/leagues/NBA_2019_per_game.html"</a:t>
            </a:r>
            <a:r>
              <a:rPr lang="fr-FR" sz="1600" dirty="0">
                <a:latin typeface="PT Sans" panose="020B0503020203020204" pitchFamily="34" charset="0"/>
                <a:cs typeface="Lucida Sans Unicode" pitchFamily="34" charset="0"/>
              </a:rPr>
              <a:t>)</a:t>
            </a:r>
          </a:p>
          <a:p>
            <a:r>
              <a:rPr lang="fr-FR" sz="1600" i="1" dirty="0">
                <a:solidFill>
                  <a:schemeClr val="bg1">
                    <a:lumMod val="50000"/>
                  </a:schemeClr>
                </a:solidFill>
                <a:latin typeface="PT Sans" panose="020B0503020203020204" pitchFamily="34" charset="0"/>
                <a:cs typeface="Lucida Sans Unicode" pitchFamily="34" charset="0"/>
              </a:rPr>
              <a:t># Récupération du contenu de la page</a:t>
            </a:r>
          </a:p>
          <a:p>
            <a:r>
              <a:rPr lang="fr-FR" sz="1600" dirty="0">
                <a:latin typeface="PT Sans" panose="020B0503020203020204" pitchFamily="34" charset="0"/>
                <a:cs typeface="Lucida Sans Unicode" pitchFamily="34" charset="0"/>
              </a:rPr>
              <a:t>page = </a:t>
            </a:r>
            <a:r>
              <a:rPr lang="fr-FR" sz="1600" dirty="0" err="1">
                <a:latin typeface="PT Sans" panose="020B0503020203020204" pitchFamily="34" charset="0"/>
                <a:cs typeface="Lucida Sans Unicode" pitchFamily="34" charset="0"/>
              </a:rPr>
              <a:t>requete.content</a:t>
            </a:r>
            <a:endParaRPr lang="fr-FR" sz="1600" dirty="0">
              <a:latin typeface="PT Sans" panose="020B0503020203020204" pitchFamily="34" charset="0"/>
              <a:cs typeface="Lucida Sans Unicode" pitchFamily="34" charset="0"/>
            </a:endParaRPr>
          </a:p>
        </p:txBody>
      </p:sp>
      <p:sp>
        <p:nvSpPr>
          <p:cNvPr id="5" name="ZoneTexte 4"/>
          <p:cNvSpPr txBox="1"/>
          <p:nvPr/>
        </p:nvSpPr>
        <p:spPr>
          <a:xfrm>
            <a:off x="189767" y="6299196"/>
            <a:ext cx="5010306" cy="261610"/>
          </a:xfrm>
          <a:prstGeom prst="rect">
            <a:avLst/>
          </a:prstGeom>
          <a:noFill/>
        </p:spPr>
        <p:txBody>
          <a:bodyPr wrap="square" rtlCol="0">
            <a:spAutoFit/>
          </a:bodyPr>
          <a:lstStyle/>
          <a:p>
            <a:r>
              <a:rPr lang="fr-FR" sz="1050" dirty="0">
                <a:latin typeface="PT Sans" panose="020B0503020203020204" pitchFamily="34" charset="0"/>
                <a:cs typeface="Lucida Sans Unicode" pitchFamily="34" charset="0"/>
              </a:rPr>
              <a:t>Note : Le code présenté est du python 2</a:t>
            </a:r>
          </a:p>
        </p:txBody>
      </p:sp>
    </p:spTree>
    <p:extLst>
      <p:ext uri="{BB962C8B-B14F-4D97-AF65-F5344CB8AC3E}">
        <p14:creationId xmlns:p14="http://schemas.microsoft.com/office/powerpoint/2010/main" val="399335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89767" y="910662"/>
            <a:ext cx="11808000" cy="5544000"/>
          </a:xfrm>
        </p:spPr>
        <p:txBody>
          <a:bodyPr/>
          <a:lstStyle/>
          <a:p>
            <a:r>
              <a:rPr lang="fr-FR" dirty="0"/>
              <a:t>Après avoir récupérer le code HTML de la page web, on doit pouvoir la parcourir pour en extraire ce qu’on souhaite.</a:t>
            </a:r>
          </a:p>
          <a:p>
            <a:r>
              <a:rPr lang="fr-FR" dirty="0"/>
              <a:t>Pour faciliter ça on peut utiliser </a:t>
            </a:r>
            <a:r>
              <a:rPr lang="fr-FR" b="1" dirty="0"/>
              <a:t>la librairie </a:t>
            </a:r>
            <a:r>
              <a:rPr lang="fr-FR" b="1" dirty="0" err="1"/>
              <a:t>BeautifulSoup</a:t>
            </a:r>
            <a:r>
              <a:rPr lang="fr-FR" dirty="0"/>
              <a:t>.</a:t>
            </a:r>
          </a:p>
          <a:p>
            <a:r>
              <a:rPr lang="fr-FR" dirty="0"/>
              <a:t>Cette librairie va nous permettre de transformer la chaine de caractères récupérée précédemment (le code html de la page) en un objet spécifique dans lequel il va être très facile de se balader en s’appuyant sur les balises.</a:t>
            </a:r>
          </a:p>
          <a:p>
            <a:endParaRPr lang="fr-FR" dirty="0"/>
          </a:p>
          <a:p>
            <a:endParaRPr lang="fr-FR" dirty="0"/>
          </a:p>
          <a:p>
            <a:endParaRPr lang="fr-FR" dirty="0"/>
          </a:p>
          <a:p>
            <a:endParaRPr lang="fr-FR" dirty="0"/>
          </a:p>
          <a:p>
            <a:endParaRPr lang="fr-FR" dirty="0"/>
          </a:p>
          <a:p>
            <a:r>
              <a:rPr lang="fr-FR" b="1" dirty="0"/>
              <a:t>La fonction </a:t>
            </a:r>
            <a:r>
              <a:rPr lang="fr-FR" b="1" dirty="0" err="1"/>
              <a:t>findAll</a:t>
            </a:r>
            <a:r>
              <a:rPr lang="fr-FR" b="1" dirty="0"/>
              <a:t>() </a:t>
            </a:r>
            <a:r>
              <a:rPr lang="fr-FR" dirty="0"/>
              <a:t>dans BS en passant en paramètre le nom de la balise qui nous intéresse de récupérer sous forme de liste python toutes les balises portant ce nom.</a:t>
            </a:r>
          </a:p>
          <a:p>
            <a:r>
              <a:rPr lang="fr-FR" b="1" dirty="0"/>
              <a:t>La fonction </a:t>
            </a:r>
            <a:r>
              <a:rPr lang="fr-FR" b="1" dirty="0" err="1"/>
              <a:t>getText</a:t>
            </a:r>
            <a:r>
              <a:rPr lang="fr-FR" b="1" dirty="0"/>
              <a:t>() </a:t>
            </a:r>
            <a:r>
              <a:rPr lang="fr-FR" dirty="0"/>
              <a:t>dans BS permet de récupérer le texte contenu entre 2 balises.</a:t>
            </a:r>
          </a:p>
          <a:p>
            <a:endParaRPr lang="fr-FR" dirty="0"/>
          </a:p>
          <a:p>
            <a:endParaRPr lang="fr-FR" dirty="0"/>
          </a:p>
          <a:p>
            <a:endParaRPr lang="fr-FR" dirty="0"/>
          </a:p>
        </p:txBody>
      </p:sp>
      <p:sp>
        <p:nvSpPr>
          <p:cNvPr id="3" name="Titre 2"/>
          <p:cNvSpPr>
            <a:spLocks noGrp="1"/>
          </p:cNvSpPr>
          <p:nvPr>
            <p:ph type="title"/>
          </p:nvPr>
        </p:nvSpPr>
        <p:spPr/>
        <p:txBody>
          <a:bodyPr/>
          <a:lstStyle/>
          <a:p>
            <a:r>
              <a:rPr lang="fr-FR" dirty="0"/>
              <a:t>Exploiter le contenu d’une page web</a:t>
            </a:r>
          </a:p>
        </p:txBody>
      </p:sp>
      <p:sp>
        <p:nvSpPr>
          <p:cNvPr id="4" name="ZoneTexte 3"/>
          <p:cNvSpPr txBox="1"/>
          <p:nvPr/>
        </p:nvSpPr>
        <p:spPr>
          <a:xfrm>
            <a:off x="1517148" y="2269761"/>
            <a:ext cx="9153237" cy="1077218"/>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cs typeface="Lucida Sans Unicode" pitchFamily="34" charset="0"/>
              </a:rPr>
              <a:t># Chargement de la librairie </a:t>
            </a:r>
            <a:r>
              <a:rPr lang="fr-FR" sz="1600" i="1" dirty="0" err="1">
                <a:solidFill>
                  <a:schemeClr val="bg1">
                    <a:lumMod val="50000"/>
                  </a:schemeClr>
                </a:solidFill>
                <a:latin typeface="PT Sans" panose="020B0503020203020204" pitchFamily="34" charset="0"/>
                <a:cs typeface="Lucida Sans Unicode" pitchFamily="34" charset="0"/>
              </a:rPr>
              <a:t>BeautifulSoup</a:t>
            </a:r>
            <a:endParaRPr lang="fr-FR" sz="1600" i="1" dirty="0">
              <a:solidFill>
                <a:schemeClr val="bg1">
                  <a:lumMod val="50000"/>
                </a:schemeClr>
              </a:solidFill>
              <a:latin typeface="PT Sans" panose="020B0503020203020204" pitchFamily="34" charset="0"/>
              <a:cs typeface="Lucida Sans Unicode" pitchFamily="34" charset="0"/>
            </a:endParaRPr>
          </a:p>
          <a:p>
            <a:r>
              <a:rPr lang="fr-FR" sz="1600" dirty="0" err="1">
                <a:solidFill>
                  <a:srgbClr val="0070C0"/>
                </a:solidFill>
                <a:latin typeface="PT Sans" panose="020B0503020203020204" pitchFamily="34" charset="0"/>
                <a:cs typeface="Lucida Sans Unicode" pitchFamily="34" charset="0"/>
              </a:rPr>
              <a:t>from</a:t>
            </a:r>
            <a:r>
              <a:rPr lang="fr-FR" sz="1600" dirty="0">
                <a:latin typeface="PT Sans" panose="020B0503020203020204" pitchFamily="34" charset="0"/>
                <a:cs typeface="Lucida Sans Unicode" pitchFamily="34" charset="0"/>
              </a:rPr>
              <a:t> bs4 </a:t>
            </a:r>
            <a:r>
              <a:rPr lang="fr-FR" sz="1600" dirty="0">
                <a:solidFill>
                  <a:srgbClr val="0070C0"/>
                </a:solidFill>
                <a:latin typeface="PT Sans" panose="020B0503020203020204" pitchFamily="34" charset="0"/>
                <a:cs typeface="Lucida Sans Unicode" pitchFamily="34" charset="0"/>
              </a:rPr>
              <a:t>import</a:t>
            </a:r>
            <a:r>
              <a:rPr lang="fr-FR" sz="1600" dirty="0">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BeautifulSoup</a:t>
            </a:r>
            <a:endParaRPr lang="fr-FR" sz="1600" dirty="0">
              <a:latin typeface="PT Sans" panose="020B0503020203020204" pitchFamily="34" charset="0"/>
              <a:cs typeface="Lucida Sans Unicode" pitchFamily="34" charset="0"/>
            </a:endParaRPr>
          </a:p>
          <a:p>
            <a:r>
              <a:rPr lang="fr-FR" sz="1600" i="1" dirty="0">
                <a:solidFill>
                  <a:schemeClr val="bg1">
                    <a:lumMod val="50000"/>
                  </a:schemeClr>
                </a:solidFill>
                <a:latin typeface="PT Sans" panose="020B0503020203020204" pitchFamily="34" charset="0"/>
                <a:cs typeface="Lucida Sans Unicode" pitchFamily="34" charset="0"/>
              </a:rPr>
              <a:t># Transformation du contenu de la page en un objet BS</a:t>
            </a:r>
          </a:p>
          <a:p>
            <a:r>
              <a:rPr lang="fr-FR" sz="1600" dirty="0" err="1">
                <a:latin typeface="PT Sans" panose="020B0503020203020204" pitchFamily="34" charset="0"/>
                <a:cs typeface="Lucida Sans Unicode" pitchFamily="34" charset="0"/>
              </a:rPr>
              <a:t>soup</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BeautifulSoup</a:t>
            </a:r>
            <a:r>
              <a:rPr lang="fr-FR" sz="1600" dirty="0">
                <a:latin typeface="PT Sans" panose="020B0503020203020204" pitchFamily="34" charset="0"/>
                <a:cs typeface="Lucida Sans Unicode" pitchFamily="34" charset="0"/>
              </a:rPr>
              <a:t>(page)</a:t>
            </a:r>
          </a:p>
        </p:txBody>
      </p:sp>
      <p:sp>
        <p:nvSpPr>
          <p:cNvPr id="6" name="ZoneTexte 5"/>
          <p:cNvSpPr txBox="1"/>
          <p:nvPr/>
        </p:nvSpPr>
        <p:spPr>
          <a:xfrm>
            <a:off x="1517147" y="4444929"/>
            <a:ext cx="9153237" cy="2062103"/>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cs typeface="Lucida Sans Unicode" pitchFamily="34" charset="0"/>
              </a:rPr>
              <a:t># </a:t>
            </a:r>
            <a:r>
              <a:rPr lang="fr-FR" sz="1600" i="1" dirty="0" err="1">
                <a:solidFill>
                  <a:schemeClr val="bg1">
                    <a:lumMod val="50000"/>
                  </a:schemeClr>
                </a:solidFill>
                <a:latin typeface="PT Sans" panose="020B0503020203020204" pitchFamily="34" charset="0"/>
                <a:cs typeface="Lucida Sans Unicode" pitchFamily="34" charset="0"/>
              </a:rPr>
              <a:t>soup.findAll</a:t>
            </a:r>
            <a:r>
              <a:rPr lang="fr-FR" sz="1600" i="1" dirty="0">
                <a:solidFill>
                  <a:schemeClr val="bg1">
                    <a:lumMod val="50000"/>
                  </a:schemeClr>
                </a:solidFill>
                <a:latin typeface="PT Sans" panose="020B0503020203020204" pitchFamily="34" charset="0"/>
                <a:cs typeface="Lucida Sans Unicode" pitchFamily="34" charset="0"/>
              </a:rPr>
              <a:t>(‘tr’) renvoie une liste avec autant d’éléments que de balises tr</a:t>
            </a:r>
          </a:p>
          <a:p>
            <a:r>
              <a:rPr lang="fr-FR" sz="1600" dirty="0" err="1">
                <a:solidFill>
                  <a:srgbClr val="0070C0"/>
                </a:solidFill>
                <a:latin typeface="PT Sans" panose="020B0503020203020204" pitchFamily="34" charset="0"/>
                <a:cs typeface="Lucida Sans Unicode" pitchFamily="34" charset="0"/>
              </a:rPr>
              <a:t>print</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soup.findAll</a:t>
            </a:r>
            <a:r>
              <a:rPr lang="fr-FR" sz="1600" dirty="0">
                <a:latin typeface="PT Sans" panose="020B0503020203020204" pitchFamily="34" charset="0"/>
                <a:cs typeface="Lucida Sans Unicode" pitchFamily="34" charset="0"/>
              </a:rPr>
              <a:t> (</a:t>
            </a:r>
            <a:r>
              <a:rPr lang="fr-FR" sz="1600" dirty="0">
                <a:solidFill>
                  <a:srgbClr val="00B050"/>
                </a:solidFill>
                <a:latin typeface="PT Sans" panose="020B0503020203020204" pitchFamily="34" charset="0"/>
                <a:cs typeface="Lucida Sans Unicode" pitchFamily="34" charset="0"/>
              </a:rPr>
              <a:t>‘tr’</a:t>
            </a:r>
            <a:r>
              <a:rPr lang="fr-FR" sz="1600" dirty="0">
                <a:latin typeface="PT Sans" panose="020B0503020203020204" pitchFamily="34" charset="0"/>
                <a:cs typeface="Lucida Sans Unicode" pitchFamily="34" charset="0"/>
              </a:rPr>
              <a:t>))</a:t>
            </a:r>
          </a:p>
          <a:p>
            <a:r>
              <a:rPr lang="fr-FR" sz="1600" i="1" dirty="0">
                <a:solidFill>
                  <a:schemeClr val="bg1">
                    <a:lumMod val="50000"/>
                  </a:schemeClr>
                </a:solidFill>
                <a:latin typeface="PT Sans" panose="020B0503020203020204" pitchFamily="34" charset="0"/>
                <a:cs typeface="Lucida Sans Unicode" pitchFamily="34" charset="0"/>
              </a:rPr>
              <a:t># Si par exemple on veut connaitre le nom de la 3ème colonne on va filtrer sur la 1</a:t>
            </a:r>
            <a:r>
              <a:rPr lang="fr-FR" sz="1600" i="1" baseline="30000" dirty="0">
                <a:solidFill>
                  <a:schemeClr val="bg1">
                    <a:lumMod val="50000"/>
                  </a:schemeClr>
                </a:solidFill>
                <a:latin typeface="PT Sans" panose="020B0503020203020204" pitchFamily="34" charset="0"/>
                <a:cs typeface="Lucida Sans Unicode" pitchFamily="34" charset="0"/>
              </a:rPr>
              <a:t>ère</a:t>
            </a:r>
            <a:r>
              <a:rPr lang="fr-FR" sz="1600" i="1" dirty="0">
                <a:solidFill>
                  <a:schemeClr val="bg1">
                    <a:lumMod val="50000"/>
                  </a:schemeClr>
                </a:solidFill>
                <a:latin typeface="PT Sans" panose="020B0503020203020204" pitchFamily="34" charset="0"/>
                <a:cs typeface="Lucida Sans Unicode" pitchFamily="34" charset="0"/>
              </a:rPr>
              <a:t> balise tr, </a:t>
            </a:r>
            <a:r>
              <a:rPr lang="fr-FR" sz="1600" i="1" dirty="0" err="1">
                <a:solidFill>
                  <a:schemeClr val="bg1">
                    <a:lumMod val="50000"/>
                  </a:schemeClr>
                </a:solidFill>
                <a:latin typeface="PT Sans" panose="020B0503020203020204" pitchFamily="34" charset="0"/>
                <a:cs typeface="Lucida Sans Unicode" pitchFamily="34" charset="0"/>
              </a:rPr>
              <a:t>soup.findAll</a:t>
            </a:r>
            <a:r>
              <a:rPr lang="fr-FR" sz="1600" i="1" dirty="0">
                <a:solidFill>
                  <a:schemeClr val="bg1">
                    <a:lumMod val="50000"/>
                  </a:schemeClr>
                </a:solidFill>
                <a:latin typeface="PT Sans" panose="020B0503020203020204" pitchFamily="34" charset="0"/>
                <a:cs typeface="Lucida Sans Unicode" pitchFamily="34" charset="0"/>
              </a:rPr>
              <a:t>(‘tr’)[0],  puis sur la 3</a:t>
            </a:r>
            <a:r>
              <a:rPr lang="fr-FR" sz="1600" i="1" baseline="30000" dirty="0">
                <a:solidFill>
                  <a:schemeClr val="bg1">
                    <a:lumMod val="50000"/>
                  </a:schemeClr>
                </a:solidFill>
                <a:latin typeface="PT Sans" panose="020B0503020203020204" pitchFamily="34" charset="0"/>
                <a:cs typeface="Lucida Sans Unicode" pitchFamily="34" charset="0"/>
              </a:rPr>
              <a:t>ème</a:t>
            </a:r>
            <a:r>
              <a:rPr lang="fr-FR" sz="1600" i="1" dirty="0">
                <a:solidFill>
                  <a:schemeClr val="bg1">
                    <a:lumMod val="50000"/>
                  </a:schemeClr>
                </a:solidFill>
                <a:latin typeface="PT Sans" panose="020B0503020203020204" pitchFamily="34" charset="0"/>
                <a:cs typeface="Lucida Sans Unicode" pitchFamily="34" charset="0"/>
              </a:rPr>
              <a:t> balise th, .</a:t>
            </a:r>
            <a:r>
              <a:rPr lang="fr-FR" sz="1600" i="1" dirty="0" err="1">
                <a:solidFill>
                  <a:schemeClr val="bg1">
                    <a:lumMod val="50000"/>
                  </a:schemeClr>
                </a:solidFill>
                <a:latin typeface="PT Sans" panose="020B0503020203020204" pitchFamily="34" charset="0"/>
                <a:cs typeface="Lucida Sans Unicode" pitchFamily="34" charset="0"/>
              </a:rPr>
              <a:t>findAll</a:t>
            </a:r>
            <a:r>
              <a:rPr lang="fr-FR" sz="1600" i="1" dirty="0">
                <a:solidFill>
                  <a:schemeClr val="bg1">
                    <a:lumMod val="50000"/>
                  </a:schemeClr>
                </a:solidFill>
                <a:latin typeface="PT Sans" panose="020B0503020203020204" pitchFamily="34" charset="0"/>
                <a:cs typeface="Lucida Sans Unicode" pitchFamily="34" charset="0"/>
              </a:rPr>
              <a:t>('th')[2], Et utiliser la fonction </a:t>
            </a:r>
            <a:r>
              <a:rPr lang="fr-FR" sz="1600" i="1" dirty="0" err="1">
                <a:solidFill>
                  <a:schemeClr val="bg1">
                    <a:lumMod val="50000"/>
                  </a:schemeClr>
                </a:solidFill>
                <a:latin typeface="PT Sans" panose="020B0503020203020204" pitchFamily="34" charset="0"/>
                <a:cs typeface="Lucida Sans Unicode" pitchFamily="34" charset="0"/>
              </a:rPr>
              <a:t>getText</a:t>
            </a:r>
            <a:r>
              <a:rPr lang="fr-FR" sz="1600" i="1" dirty="0">
                <a:solidFill>
                  <a:schemeClr val="bg1">
                    <a:lumMod val="50000"/>
                  </a:schemeClr>
                </a:solidFill>
                <a:latin typeface="PT Sans" panose="020B0503020203020204" pitchFamily="34" charset="0"/>
                <a:cs typeface="Lucida Sans Unicode" pitchFamily="34" charset="0"/>
              </a:rPr>
              <a:t>() :</a:t>
            </a:r>
          </a:p>
          <a:p>
            <a:r>
              <a:rPr lang="fr-FR" sz="1600" dirty="0" err="1">
                <a:solidFill>
                  <a:srgbClr val="0070C0"/>
                </a:solidFill>
                <a:latin typeface="PT Sans" panose="020B0503020203020204" pitchFamily="34" charset="0"/>
                <a:cs typeface="Lucida Sans Unicode" pitchFamily="34" charset="0"/>
              </a:rPr>
              <a:t>print</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soup.findAll</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‘tr’</a:t>
            </a:r>
            <a:r>
              <a:rPr lang="fr-FR" sz="1600" dirty="0">
                <a:latin typeface="PT Sans" panose="020B0503020203020204" pitchFamily="34" charset="0"/>
                <a:cs typeface="Lucida Sans Unicode" pitchFamily="34" charset="0"/>
              </a:rPr>
              <a:t>)[0].</a:t>
            </a:r>
            <a:r>
              <a:rPr lang="fr-FR" sz="1600" dirty="0" err="1">
                <a:latin typeface="PT Sans" panose="020B0503020203020204" pitchFamily="34" charset="0"/>
                <a:cs typeface="Lucida Sans Unicode" pitchFamily="34" charset="0"/>
              </a:rPr>
              <a:t>findAll</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'th'</a:t>
            </a:r>
            <a:r>
              <a:rPr lang="fr-FR" sz="1600" dirty="0">
                <a:latin typeface="PT Sans" panose="020B0503020203020204" pitchFamily="34" charset="0"/>
                <a:cs typeface="Lucida Sans Unicode" pitchFamily="34" charset="0"/>
              </a:rPr>
              <a:t>)[2].</a:t>
            </a:r>
            <a:r>
              <a:rPr lang="fr-FR" sz="1600" dirty="0" err="1">
                <a:latin typeface="PT Sans" panose="020B0503020203020204" pitchFamily="34" charset="0"/>
                <a:cs typeface="Lucida Sans Unicode" pitchFamily="34" charset="0"/>
              </a:rPr>
              <a:t>getText</a:t>
            </a:r>
            <a:r>
              <a:rPr lang="fr-FR" sz="1600" dirty="0">
                <a:latin typeface="PT Sans" panose="020B0503020203020204" pitchFamily="34" charset="0"/>
                <a:cs typeface="Lucida Sans Unicode" pitchFamily="34" charset="0"/>
              </a:rPr>
              <a:t>())</a:t>
            </a:r>
          </a:p>
          <a:p>
            <a:r>
              <a:rPr lang="fr-FR" sz="1600" dirty="0">
                <a:solidFill>
                  <a:schemeClr val="bg1">
                    <a:lumMod val="50000"/>
                  </a:schemeClr>
                </a:solidFill>
                <a:latin typeface="PT Sans" panose="020B0503020203020204" pitchFamily="34" charset="0"/>
                <a:cs typeface="Lucida Sans Unicode" pitchFamily="34" charset="0"/>
              </a:rPr>
              <a:t># Pour récupérer tous les noms de colonnes d’un coup on va faire ainsi :</a:t>
            </a:r>
          </a:p>
          <a:p>
            <a:r>
              <a:rPr lang="en-US" sz="1600" dirty="0" err="1">
                <a:latin typeface="PT Sans" panose="020B0503020203020204" pitchFamily="34" charset="0"/>
                <a:cs typeface="Lucida Sans Unicode" pitchFamily="34" charset="0"/>
              </a:rPr>
              <a:t>column_headers</a:t>
            </a:r>
            <a:r>
              <a:rPr lang="en-US" sz="1600" dirty="0">
                <a:latin typeface="PT Sans" panose="020B0503020203020204" pitchFamily="34" charset="0"/>
                <a:cs typeface="Lucida Sans Unicode" pitchFamily="34" charset="0"/>
              </a:rPr>
              <a:t> = [</a:t>
            </a:r>
            <a:r>
              <a:rPr lang="en-US" sz="1600" dirty="0" err="1">
                <a:latin typeface="PT Sans" panose="020B0503020203020204" pitchFamily="34" charset="0"/>
                <a:cs typeface="Lucida Sans Unicode" pitchFamily="34" charset="0"/>
              </a:rPr>
              <a:t>th.getText</a:t>
            </a:r>
            <a:r>
              <a:rPr lang="en-US" sz="1600" dirty="0">
                <a:latin typeface="PT Sans" panose="020B0503020203020204" pitchFamily="34" charset="0"/>
                <a:cs typeface="Lucida Sans Unicode" pitchFamily="34" charset="0"/>
              </a:rPr>
              <a:t>() </a:t>
            </a:r>
            <a:r>
              <a:rPr lang="en-US" sz="1600" dirty="0">
                <a:solidFill>
                  <a:srgbClr val="0070C0"/>
                </a:solidFill>
                <a:latin typeface="PT Sans" panose="020B0503020203020204" pitchFamily="34" charset="0"/>
                <a:cs typeface="Lucida Sans Unicode" pitchFamily="34" charset="0"/>
              </a:rPr>
              <a:t>for</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th</a:t>
            </a:r>
            <a:r>
              <a:rPr lang="en-US" sz="1600" dirty="0">
                <a:latin typeface="PT Sans" panose="020B0503020203020204" pitchFamily="34" charset="0"/>
                <a:cs typeface="Lucida Sans Unicode" pitchFamily="34" charset="0"/>
              </a:rPr>
              <a:t> </a:t>
            </a:r>
            <a:r>
              <a:rPr lang="en-US" sz="1600" dirty="0">
                <a:solidFill>
                  <a:srgbClr val="0070C0"/>
                </a:solidFill>
                <a:latin typeface="PT Sans" panose="020B0503020203020204" pitchFamily="34" charset="0"/>
                <a:cs typeface="Lucida Sans Unicode" pitchFamily="34" charset="0"/>
              </a:rPr>
              <a:t>in </a:t>
            </a:r>
            <a:r>
              <a:rPr lang="en-US" sz="1600" dirty="0" err="1">
                <a:latin typeface="PT Sans" panose="020B0503020203020204" pitchFamily="34" charset="0"/>
                <a:cs typeface="Lucida Sans Unicode" pitchFamily="34" charset="0"/>
              </a:rPr>
              <a:t>soup.findAll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tr</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 limit=2)[0].</a:t>
            </a:r>
            <a:r>
              <a:rPr lang="en-US" sz="1600" dirty="0" err="1">
                <a:latin typeface="PT Sans" panose="020B0503020203020204" pitchFamily="34" charset="0"/>
                <a:cs typeface="Lucida Sans Unicode" pitchFamily="34" charset="0"/>
              </a:rPr>
              <a:t>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th</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a:t>
            </a:r>
            <a:endParaRPr lang="fr-FR" sz="1600" dirty="0">
              <a:latin typeface="PT Sans" panose="020B0503020203020204" pitchFamily="34" charset="0"/>
              <a:cs typeface="Lucida Sans Unicode" pitchFamily="34" charset="0"/>
            </a:endParaRPr>
          </a:p>
          <a:p>
            <a:endParaRPr lang="fr-FR" sz="1600" dirty="0">
              <a:latin typeface="PT Sans" panose="020B0503020203020204" pitchFamily="34" charset="0"/>
              <a:cs typeface="Lucida Sans Unicode" pitchFamily="34" charset="0"/>
            </a:endParaRPr>
          </a:p>
        </p:txBody>
      </p:sp>
    </p:spTree>
    <p:extLst>
      <p:ext uri="{BB962C8B-B14F-4D97-AF65-F5344CB8AC3E}">
        <p14:creationId xmlns:p14="http://schemas.microsoft.com/office/powerpoint/2010/main" val="213642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89767" y="910662"/>
            <a:ext cx="11808000" cy="5544000"/>
          </a:xfrm>
        </p:spPr>
        <p:txBody>
          <a:bodyPr/>
          <a:lstStyle/>
          <a:p>
            <a:r>
              <a:rPr lang="fr-FR" dirty="0"/>
              <a:t>Pour récupérer la valeur d’un attribut d’une balise, on l’appelle directement par le nom de l’attribut comme si c’était un élément d’un liste. Dans notre exemple, on peut voir dans le code que les libellés des colonnes sont contenus dans les attributs 'aria-label‘ des balises th.</a:t>
            </a:r>
          </a:p>
          <a:p>
            <a:endParaRPr lang="fr-FR" dirty="0"/>
          </a:p>
          <a:p>
            <a:endParaRPr lang="fr-FR" dirty="0"/>
          </a:p>
          <a:p>
            <a:endParaRPr lang="fr-FR" dirty="0"/>
          </a:p>
          <a:p>
            <a:endParaRPr lang="fr-FR" dirty="0"/>
          </a:p>
          <a:p>
            <a:endParaRPr lang="fr-FR" dirty="0"/>
          </a:p>
          <a:p>
            <a:r>
              <a:rPr lang="fr-FR" dirty="0"/>
              <a:t>Pour récupérer l’ensemble des valeurs du tableau on va isoler dans une liste les lignes du tableau sans prendre les en-têtes, donc toutes les balises tr sauf la première. Ensuite on va récupérer les </a:t>
            </a:r>
            <a:r>
              <a:rPr lang="fr-FR" dirty="0" err="1"/>
              <a:t>stats</a:t>
            </a:r>
            <a:r>
              <a:rPr lang="fr-FR" dirty="0"/>
              <a:t> contenues entre les balises td en parcourant cette liste.</a:t>
            </a:r>
          </a:p>
          <a:p>
            <a:r>
              <a:rPr lang="fr-FR" dirty="0"/>
              <a:t>Pour connaitre le nombre d’éléments d’une liste on utilise la fonction </a:t>
            </a:r>
            <a:r>
              <a:rPr lang="fr-FR" dirty="0" err="1"/>
              <a:t>len</a:t>
            </a:r>
            <a:r>
              <a:rPr lang="fr-FR" dirty="0"/>
              <a:t>(). Pour chaque ligne tr on récupère dans une liste le texte contenu dans les balises td.  A la fin, on se retrouve avec une liste contenant des listes de données sur les joueurs NBA.</a:t>
            </a:r>
          </a:p>
          <a:p>
            <a:endParaRPr lang="fr-FR" dirty="0"/>
          </a:p>
        </p:txBody>
      </p:sp>
      <p:sp>
        <p:nvSpPr>
          <p:cNvPr id="3" name="Titre 2"/>
          <p:cNvSpPr>
            <a:spLocks noGrp="1"/>
          </p:cNvSpPr>
          <p:nvPr>
            <p:ph type="title"/>
          </p:nvPr>
        </p:nvSpPr>
        <p:spPr/>
        <p:txBody>
          <a:bodyPr/>
          <a:lstStyle/>
          <a:p>
            <a:r>
              <a:rPr lang="fr-FR" dirty="0"/>
              <a:t>Exploiter le contenu d’une page web</a:t>
            </a:r>
          </a:p>
        </p:txBody>
      </p:sp>
      <p:sp>
        <p:nvSpPr>
          <p:cNvPr id="6" name="ZoneTexte 5"/>
          <p:cNvSpPr txBox="1"/>
          <p:nvPr/>
        </p:nvSpPr>
        <p:spPr>
          <a:xfrm>
            <a:off x="1517148" y="1812548"/>
            <a:ext cx="9153237" cy="1077218"/>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cs typeface="Lucida Sans Unicode" pitchFamily="34" charset="0"/>
              </a:rPr>
              <a:t># Pour connaitre par exemple le libellé lié au nom de la colonne 6 on code ceci :</a:t>
            </a:r>
          </a:p>
          <a:p>
            <a:r>
              <a:rPr lang="en-US" sz="1600" dirty="0">
                <a:solidFill>
                  <a:srgbClr val="0070C0"/>
                </a:solidFill>
                <a:latin typeface="PT Sans" panose="020B0503020203020204" pitchFamily="34" charset="0"/>
                <a:cs typeface="Lucida Sans Unicode" pitchFamily="34" charset="0"/>
              </a:rPr>
              <a:t>print</a:t>
            </a:r>
            <a:r>
              <a:rPr lang="en-US" sz="1600" dirty="0">
                <a:latin typeface="PT Sans" panose="020B0503020203020204" pitchFamily="34" charset="0"/>
                <a:cs typeface="Lucida Sans Unicode" pitchFamily="34" charset="0"/>
              </a:rPr>
              <a:t>(</a:t>
            </a:r>
            <a:r>
              <a:rPr lang="en-US" sz="1600" dirty="0" err="1">
                <a:latin typeface="PT Sans" panose="020B0503020203020204" pitchFamily="34" charset="0"/>
                <a:cs typeface="Lucida Sans Unicode" pitchFamily="34" charset="0"/>
              </a:rPr>
              <a:t>soup.findAll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tr</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)[0].</a:t>
            </a:r>
            <a:r>
              <a:rPr lang="en-US" sz="1600" dirty="0" err="1">
                <a:latin typeface="PT Sans" panose="020B0503020203020204" pitchFamily="34" charset="0"/>
                <a:cs typeface="Lucida Sans Unicode" pitchFamily="34" charset="0"/>
              </a:rPr>
              <a:t>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th</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)[5][</a:t>
            </a:r>
            <a:r>
              <a:rPr lang="en-US" sz="1600" dirty="0">
                <a:solidFill>
                  <a:srgbClr val="00B050"/>
                </a:solidFill>
                <a:latin typeface="PT Sans" panose="020B0503020203020204" pitchFamily="34" charset="0"/>
                <a:cs typeface="Lucida Sans Unicode" pitchFamily="34" charset="0"/>
              </a:rPr>
              <a:t>'aria-label'</a:t>
            </a:r>
            <a:r>
              <a:rPr lang="en-US" sz="1600" dirty="0">
                <a:latin typeface="PT Sans" panose="020B0503020203020204" pitchFamily="34" charset="0"/>
                <a:cs typeface="Lucida Sans Unicode" pitchFamily="34" charset="0"/>
              </a:rPr>
              <a:t>])</a:t>
            </a:r>
          </a:p>
          <a:p>
            <a:r>
              <a:rPr lang="fr-FR" sz="1600" i="1" dirty="0">
                <a:solidFill>
                  <a:schemeClr val="bg1">
                    <a:lumMod val="50000"/>
                  </a:schemeClr>
                </a:solidFill>
                <a:latin typeface="PT Sans" panose="020B0503020203020204" pitchFamily="34" charset="0"/>
                <a:cs typeface="Lucida Sans Unicode" pitchFamily="34" charset="0"/>
              </a:rPr>
              <a:t># Pour récupérer tous les libellés de colonnes d’un coup on va faire ainsi :</a:t>
            </a:r>
          </a:p>
          <a:p>
            <a:r>
              <a:rPr lang="en-US" sz="1600" dirty="0">
                <a:latin typeface="PT Sans" panose="020B0503020203020204" pitchFamily="34" charset="0"/>
                <a:cs typeface="Lucida Sans Unicode" pitchFamily="34" charset="0"/>
              </a:rPr>
              <a:t>labels = [</a:t>
            </a:r>
            <a:r>
              <a:rPr lang="en-US" sz="1600" dirty="0" err="1">
                <a:latin typeface="PT Sans" panose="020B0503020203020204" pitchFamily="34" charset="0"/>
                <a:cs typeface="Lucida Sans Unicode" pitchFamily="34" charset="0"/>
              </a:rPr>
              <a:t>th</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'aria-label'</a:t>
            </a:r>
            <a:r>
              <a:rPr lang="en-US" sz="1600" dirty="0">
                <a:latin typeface="PT Sans" panose="020B0503020203020204" pitchFamily="34" charset="0"/>
                <a:cs typeface="Lucida Sans Unicode" pitchFamily="34" charset="0"/>
              </a:rPr>
              <a:t>] </a:t>
            </a:r>
            <a:r>
              <a:rPr lang="en-US" sz="1600" dirty="0">
                <a:solidFill>
                  <a:srgbClr val="0070C0"/>
                </a:solidFill>
                <a:latin typeface="PT Sans" panose="020B0503020203020204" pitchFamily="34" charset="0"/>
                <a:cs typeface="Lucida Sans Unicode" pitchFamily="34" charset="0"/>
              </a:rPr>
              <a:t>for</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th</a:t>
            </a:r>
            <a:r>
              <a:rPr lang="en-US" sz="1600" dirty="0">
                <a:latin typeface="PT Sans" panose="020B0503020203020204" pitchFamily="34" charset="0"/>
                <a:cs typeface="Lucida Sans Unicode" pitchFamily="34" charset="0"/>
              </a:rPr>
              <a:t> </a:t>
            </a:r>
            <a:r>
              <a:rPr lang="en-US" sz="1600" dirty="0">
                <a:solidFill>
                  <a:srgbClr val="0070C0"/>
                </a:solidFill>
                <a:latin typeface="PT Sans" panose="020B0503020203020204" pitchFamily="34" charset="0"/>
                <a:cs typeface="Lucida Sans Unicode" pitchFamily="34" charset="0"/>
              </a:rPr>
              <a:t>in</a:t>
            </a:r>
            <a:r>
              <a:rPr lang="en-US" sz="1600" dirty="0">
                <a:latin typeface="PT Sans" panose="020B0503020203020204" pitchFamily="34" charset="0"/>
                <a:cs typeface="Lucida Sans Unicode" pitchFamily="34" charset="0"/>
              </a:rPr>
              <a:t> </a:t>
            </a:r>
            <a:r>
              <a:rPr lang="en-US" sz="1600" dirty="0" err="1">
                <a:latin typeface="PT Sans" panose="020B0503020203020204" pitchFamily="34" charset="0"/>
                <a:cs typeface="Lucida Sans Unicode" pitchFamily="34" charset="0"/>
              </a:rPr>
              <a:t>soup.findAll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tr</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 limit=2)[0].</a:t>
            </a:r>
            <a:r>
              <a:rPr lang="en-US" sz="1600" dirty="0" err="1">
                <a:latin typeface="PT Sans" panose="020B0503020203020204" pitchFamily="34" charset="0"/>
                <a:cs typeface="Lucida Sans Unicode" pitchFamily="34" charset="0"/>
              </a:rPr>
              <a:t>findAll</a:t>
            </a:r>
            <a:r>
              <a:rPr lang="en-US" sz="1600" dirty="0">
                <a:latin typeface="PT Sans" panose="020B0503020203020204" pitchFamily="34" charset="0"/>
                <a:cs typeface="Lucida Sans Unicode" pitchFamily="34" charset="0"/>
              </a:rPr>
              <a:t>(</a:t>
            </a:r>
            <a:r>
              <a:rPr lang="en-US" sz="1600" dirty="0">
                <a:solidFill>
                  <a:srgbClr val="00B050"/>
                </a:solidFill>
                <a:latin typeface="PT Sans" panose="020B0503020203020204" pitchFamily="34" charset="0"/>
                <a:cs typeface="Lucida Sans Unicode" pitchFamily="34" charset="0"/>
              </a:rPr>
              <a:t>'</a:t>
            </a:r>
            <a:r>
              <a:rPr lang="en-US" sz="1600" dirty="0" err="1">
                <a:solidFill>
                  <a:srgbClr val="00B050"/>
                </a:solidFill>
                <a:latin typeface="PT Sans" panose="020B0503020203020204" pitchFamily="34" charset="0"/>
                <a:cs typeface="Lucida Sans Unicode" pitchFamily="34" charset="0"/>
              </a:rPr>
              <a:t>th</a:t>
            </a:r>
            <a:r>
              <a:rPr lang="en-US" sz="1600" dirty="0">
                <a:solidFill>
                  <a:srgbClr val="00B050"/>
                </a:solidFill>
                <a:latin typeface="PT Sans" panose="020B0503020203020204" pitchFamily="34" charset="0"/>
                <a:cs typeface="Lucida Sans Unicode" pitchFamily="34" charset="0"/>
              </a:rPr>
              <a:t>'</a:t>
            </a:r>
            <a:r>
              <a:rPr lang="en-US" sz="1600" dirty="0">
                <a:latin typeface="PT Sans" panose="020B0503020203020204" pitchFamily="34" charset="0"/>
                <a:cs typeface="Lucida Sans Unicode" pitchFamily="34" charset="0"/>
              </a:rPr>
              <a:t>)]</a:t>
            </a:r>
            <a:endParaRPr lang="fr-FR" sz="1600" dirty="0">
              <a:latin typeface="PT Sans" panose="020B0503020203020204" pitchFamily="34" charset="0"/>
              <a:cs typeface="Lucida Sans Unicode" pitchFamily="34" charset="0"/>
            </a:endParaRPr>
          </a:p>
        </p:txBody>
      </p:sp>
      <p:sp>
        <p:nvSpPr>
          <p:cNvPr id="7" name="ZoneTexte 6"/>
          <p:cNvSpPr txBox="1"/>
          <p:nvPr/>
        </p:nvSpPr>
        <p:spPr>
          <a:xfrm>
            <a:off x="1517148" y="4671201"/>
            <a:ext cx="9153237" cy="1077218"/>
          </a:xfrm>
          <a:prstGeom prst="rect">
            <a:avLst/>
          </a:prstGeom>
          <a:solidFill>
            <a:schemeClr val="bg1">
              <a:lumMod val="95000"/>
            </a:schemeClr>
          </a:solidFill>
        </p:spPr>
        <p:txBody>
          <a:bodyPr wrap="square" rtlCol="0">
            <a:spAutoFit/>
          </a:bodyPr>
          <a:lstStyle/>
          <a:p>
            <a:r>
              <a:rPr lang="fr-FR" sz="1600" i="1" dirty="0">
                <a:solidFill>
                  <a:schemeClr val="bg1">
                    <a:lumMod val="50000"/>
                  </a:schemeClr>
                </a:solidFill>
                <a:latin typeface="PT Sans" panose="020B0503020203020204" pitchFamily="34" charset="0"/>
                <a:cs typeface="Lucida Sans Unicode" pitchFamily="34" charset="0"/>
              </a:rPr>
              <a:t># C'est dans les balises tr que sont toutes les données qui nous intéressent</a:t>
            </a:r>
          </a:p>
          <a:p>
            <a:r>
              <a:rPr lang="fr-FR" sz="1600" dirty="0" err="1">
                <a:latin typeface="PT Sans" panose="020B0503020203020204" pitchFamily="34" charset="0"/>
                <a:cs typeface="Lucida Sans Unicode" pitchFamily="34" charset="0"/>
              </a:rPr>
              <a:t>data_rows</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soup.findAll</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'tr'</a:t>
            </a:r>
            <a:r>
              <a:rPr lang="fr-FR" sz="1600" dirty="0">
                <a:latin typeface="PT Sans" panose="020B0503020203020204" pitchFamily="34" charset="0"/>
                <a:cs typeface="Lucida Sans Unicode" pitchFamily="34" charset="0"/>
              </a:rPr>
              <a:t>)[1:]</a:t>
            </a:r>
          </a:p>
          <a:p>
            <a:r>
              <a:rPr lang="fr-FR" sz="1600" i="1" dirty="0">
                <a:solidFill>
                  <a:schemeClr val="bg1">
                    <a:lumMod val="50000"/>
                  </a:schemeClr>
                </a:solidFill>
                <a:latin typeface="PT Sans" panose="020B0503020203020204" pitchFamily="34" charset="0"/>
                <a:cs typeface="Lucida Sans Unicode" pitchFamily="34" charset="0"/>
              </a:rPr>
              <a:t># On met dans une liste chaque liste de données concernant les joueurs</a:t>
            </a:r>
          </a:p>
          <a:p>
            <a:r>
              <a:rPr lang="fr-FR" sz="1600" dirty="0" err="1">
                <a:latin typeface="PT Sans" panose="020B0503020203020204" pitchFamily="34" charset="0"/>
                <a:cs typeface="Lucida Sans Unicode" pitchFamily="34" charset="0"/>
              </a:rPr>
              <a:t>player_data</a:t>
            </a:r>
            <a:r>
              <a:rPr lang="fr-FR" sz="1600" dirty="0">
                <a:latin typeface="PT Sans" panose="020B0503020203020204" pitchFamily="34" charset="0"/>
                <a:cs typeface="Lucida Sans Unicode" pitchFamily="34" charset="0"/>
              </a:rPr>
              <a:t> = [[</a:t>
            </a:r>
            <a:r>
              <a:rPr lang="fr-FR" sz="1600" dirty="0" err="1">
                <a:latin typeface="PT Sans" panose="020B0503020203020204" pitchFamily="34" charset="0"/>
                <a:cs typeface="Lucida Sans Unicode" pitchFamily="34" charset="0"/>
              </a:rPr>
              <a:t>td.getText</a:t>
            </a:r>
            <a:r>
              <a:rPr lang="fr-FR" sz="1600" dirty="0">
                <a:latin typeface="PT Sans" panose="020B0503020203020204" pitchFamily="34" charset="0"/>
                <a:cs typeface="Lucida Sans Unicode" pitchFamily="34" charset="0"/>
              </a:rPr>
              <a:t>() </a:t>
            </a:r>
            <a:r>
              <a:rPr lang="fr-FR" sz="1600" dirty="0">
                <a:solidFill>
                  <a:srgbClr val="0070C0"/>
                </a:solidFill>
                <a:latin typeface="PT Sans" panose="020B0503020203020204" pitchFamily="34" charset="0"/>
                <a:cs typeface="Lucida Sans Unicode" pitchFamily="34" charset="0"/>
              </a:rPr>
              <a:t>for</a:t>
            </a:r>
            <a:r>
              <a:rPr lang="fr-FR" sz="1600" dirty="0">
                <a:latin typeface="PT Sans" panose="020B0503020203020204" pitchFamily="34" charset="0"/>
                <a:cs typeface="Lucida Sans Unicode" pitchFamily="34" charset="0"/>
              </a:rPr>
              <a:t> td </a:t>
            </a:r>
            <a:r>
              <a:rPr lang="fr-FR" sz="1600" dirty="0">
                <a:solidFill>
                  <a:srgbClr val="0070C0"/>
                </a:solidFill>
                <a:latin typeface="PT Sans" panose="020B0503020203020204" pitchFamily="34" charset="0"/>
                <a:cs typeface="Lucida Sans Unicode" pitchFamily="34" charset="0"/>
              </a:rPr>
              <a:t>in</a:t>
            </a:r>
            <a:r>
              <a:rPr lang="fr-FR" sz="1600" dirty="0">
                <a:latin typeface="PT Sans" panose="020B0503020203020204" pitchFamily="34" charset="0"/>
                <a:cs typeface="Lucida Sans Unicode" pitchFamily="34" charset="0"/>
              </a:rPr>
              <a:t> </a:t>
            </a:r>
            <a:r>
              <a:rPr lang="fr-FR" sz="1600" dirty="0" err="1">
                <a:latin typeface="PT Sans" panose="020B0503020203020204" pitchFamily="34" charset="0"/>
                <a:cs typeface="Lucida Sans Unicode" pitchFamily="34" charset="0"/>
              </a:rPr>
              <a:t>data_rows</a:t>
            </a:r>
            <a:r>
              <a:rPr lang="fr-FR" sz="1600" dirty="0">
                <a:latin typeface="PT Sans" panose="020B0503020203020204" pitchFamily="34" charset="0"/>
                <a:cs typeface="Lucida Sans Unicode" pitchFamily="34" charset="0"/>
              </a:rPr>
              <a:t>[i].</a:t>
            </a:r>
            <a:r>
              <a:rPr lang="fr-FR" sz="1600" dirty="0" err="1">
                <a:latin typeface="PT Sans" panose="020B0503020203020204" pitchFamily="34" charset="0"/>
                <a:cs typeface="Lucida Sans Unicode" pitchFamily="34" charset="0"/>
              </a:rPr>
              <a:t>findAll</a:t>
            </a:r>
            <a:r>
              <a:rPr lang="fr-FR" sz="1600" dirty="0">
                <a:latin typeface="PT Sans" panose="020B0503020203020204" pitchFamily="34" charset="0"/>
                <a:cs typeface="Lucida Sans Unicode" pitchFamily="34" charset="0"/>
              </a:rPr>
              <a:t>(</a:t>
            </a:r>
            <a:r>
              <a:rPr lang="fr-FR" sz="1600" dirty="0">
                <a:solidFill>
                  <a:srgbClr val="00B050"/>
                </a:solidFill>
                <a:latin typeface="PT Sans" panose="020B0503020203020204" pitchFamily="34" charset="0"/>
                <a:cs typeface="Lucida Sans Unicode" pitchFamily="34" charset="0"/>
              </a:rPr>
              <a:t>'td'</a:t>
            </a:r>
            <a:r>
              <a:rPr lang="fr-FR" sz="1600" dirty="0">
                <a:latin typeface="PT Sans" panose="020B0503020203020204" pitchFamily="34" charset="0"/>
                <a:cs typeface="Lucida Sans Unicode" pitchFamily="34" charset="0"/>
              </a:rPr>
              <a:t>)] </a:t>
            </a:r>
            <a:r>
              <a:rPr lang="fr-FR" sz="1600" dirty="0">
                <a:solidFill>
                  <a:srgbClr val="0070C0"/>
                </a:solidFill>
                <a:latin typeface="PT Sans" panose="020B0503020203020204" pitchFamily="34" charset="0"/>
                <a:cs typeface="Lucida Sans Unicode" pitchFamily="34" charset="0"/>
              </a:rPr>
              <a:t>for</a:t>
            </a:r>
            <a:r>
              <a:rPr lang="fr-FR" sz="1600" dirty="0">
                <a:latin typeface="PT Sans" panose="020B0503020203020204" pitchFamily="34" charset="0"/>
                <a:cs typeface="Lucida Sans Unicode" pitchFamily="34" charset="0"/>
              </a:rPr>
              <a:t> i </a:t>
            </a:r>
            <a:r>
              <a:rPr lang="fr-FR" sz="1600" dirty="0">
                <a:solidFill>
                  <a:srgbClr val="0070C0"/>
                </a:solidFill>
                <a:latin typeface="PT Sans" panose="020B0503020203020204" pitchFamily="34" charset="0"/>
                <a:cs typeface="Lucida Sans Unicode" pitchFamily="34" charset="0"/>
              </a:rPr>
              <a:t>in</a:t>
            </a:r>
            <a:r>
              <a:rPr lang="fr-FR" sz="1600" dirty="0">
                <a:latin typeface="PT Sans" panose="020B0503020203020204" pitchFamily="34" charset="0"/>
                <a:cs typeface="Lucida Sans Unicode" pitchFamily="34" charset="0"/>
              </a:rPr>
              <a:t> range(</a:t>
            </a:r>
            <a:r>
              <a:rPr lang="fr-FR" sz="1600" dirty="0" err="1">
                <a:latin typeface="PT Sans" panose="020B0503020203020204" pitchFamily="34" charset="0"/>
                <a:cs typeface="Lucida Sans Unicode" pitchFamily="34" charset="0"/>
              </a:rPr>
              <a:t>len</a:t>
            </a:r>
            <a:r>
              <a:rPr lang="fr-FR" sz="1600" dirty="0">
                <a:latin typeface="PT Sans" panose="020B0503020203020204" pitchFamily="34" charset="0"/>
                <a:cs typeface="Lucida Sans Unicode" pitchFamily="34" charset="0"/>
              </a:rPr>
              <a:t>(</a:t>
            </a:r>
            <a:r>
              <a:rPr lang="fr-FR" sz="1600" dirty="0" err="1">
                <a:latin typeface="PT Sans" panose="020B0503020203020204" pitchFamily="34" charset="0"/>
                <a:cs typeface="Lucida Sans Unicode" pitchFamily="34" charset="0"/>
              </a:rPr>
              <a:t>data_rows</a:t>
            </a:r>
            <a:r>
              <a:rPr lang="fr-FR" sz="1600" dirty="0">
                <a:latin typeface="PT Sans" panose="020B0503020203020204" pitchFamily="34" charset="0"/>
                <a:cs typeface="Lucida Sans Unicode" pitchFamily="34" charset="0"/>
              </a:rPr>
              <a:t>))]</a:t>
            </a:r>
          </a:p>
        </p:txBody>
      </p:sp>
    </p:spTree>
    <p:extLst>
      <p:ext uri="{BB962C8B-B14F-4D97-AF65-F5344CB8AC3E}">
        <p14:creationId xmlns:p14="http://schemas.microsoft.com/office/powerpoint/2010/main" val="4230115923"/>
      </p:ext>
    </p:extLst>
  </p:cSld>
  <p:clrMapOvr>
    <a:masterClrMapping/>
  </p:clrMapOvr>
</p:sld>
</file>

<file path=ppt/theme/theme1.xml><?xml version="1.0" encoding="utf-8"?>
<a:theme xmlns:a="http://schemas.openxmlformats.org/drawingml/2006/main" name="0 - Char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latin typeface="PT Sans" panose="020B0503020203020204" pitchFamily="34" charset="0"/>
            <a:cs typeface="Lucida Sans Unicode"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2874</TotalTime>
  <Words>1544</Words>
  <Application>Microsoft Office PowerPoint</Application>
  <PresentationFormat>Grand écran</PresentationFormat>
  <Paragraphs>181</Paragraphs>
  <Slides>15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Courier New</vt:lpstr>
      <vt:lpstr>Museo Sans For Dell 100</vt:lpstr>
      <vt:lpstr>Nexa Bold</vt:lpstr>
      <vt:lpstr>Nexa Light</vt:lpstr>
      <vt:lpstr>PT Sans</vt:lpstr>
      <vt:lpstr>0 - Charte</vt:lpstr>
      <vt:lpstr>DATA, DIGITAL &amp; TECHNOLOGY</vt:lpstr>
      <vt:lpstr>Présentation PowerPoint</vt:lpstr>
      <vt:lpstr>Le scraping</vt:lpstr>
      <vt:lpstr>Prenons un exemple</vt:lpstr>
      <vt:lpstr>Analyser le code HTML</vt:lpstr>
      <vt:lpstr>Analyser le code HTML</vt:lpstr>
      <vt:lpstr>Récupérer le contenu d’une page web</vt:lpstr>
      <vt:lpstr>Exploiter le contenu d’une page web</vt:lpstr>
      <vt:lpstr>Exploiter le contenu d’une page web</vt:lpstr>
      <vt:lpstr>Enregistrer les données dans un DataFrame</vt:lpstr>
      <vt:lpstr>Aller plus loin avec Dataiku</vt:lpstr>
      <vt:lpstr>Présentation PowerPoint</vt:lpstr>
      <vt:lpstr>Avisia Immo : Connaitre le prix de l’immobilier</vt:lpstr>
      <vt:lpstr>Scraping d’annonces immos en ligne</vt:lpstr>
      <vt:lpstr>Constitution base d’étude et cartographie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Templating</dc:title>
  <dc:creator>Brice Notaise</dc:creator>
  <cp:lastModifiedBy>MELLO ARTHUR</cp:lastModifiedBy>
  <cp:revision>806</cp:revision>
  <dcterms:created xsi:type="dcterms:W3CDTF">2014-04-29T14:12:24Z</dcterms:created>
  <dcterms:modified xsi:type="dcterms:W3CDTF">2021-05-20T15:54:51Z</dcterms:modified>
</cp:coreProperties>
</file>